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1"/>
  </p:notesMasterIdLst>
  <p:handoutMasterIdLst>
    <p:handoutMasterId r:id="rId92"/>
  </p:handoutMasterIdLst>
  <p:sldIdLst>
    <p:sldId id="267" r:id="rId2"/>
    <p:sldId id="281" r:id="rId3"/>
    <p:sldId id="295" r:id="rId4"/>
    <p:sldId id="299" r:id="rId5"/>
    <p:sldId id="385" r:id="rId6"/>
    <p:sldId id="301" r:id="rId7"/>
    <p:sldId id="373" r:id="rId8"/>
    <p:sldId id="298" r:id="rId9"/>
    <p:sldId id="305" r:id="rId10"/>
    <p:sldId id="318" r:id="rId11"/>
    <p:sldId id="337" r:id="rId12"/>
    <p:sldId id="282" r:id="rId13"/>
    <p:sldId id="293" r:id="rId14"/>
    <p:sldId id="294" r:id="rId15"/>
    <p:sldId id="379" r:id="rId16"/>
    <p:sldId id="283" r:id="rId17"/>
    <p:sldId id="296" r:id="rId18"/>
    <p:sldId id="304" r:id="rId19"/>
    <p:sldId id="302" r:id="rId20"/>
    <p:sldId id="309" r:id="rId21"/>
    <p:sldId id="303" r:id="rId22"/>
    <p:sldId id="289" r:id="rId23"/>
    <p:sldId id="272" r:id="rId24"/>
    <p:sldId id="375" r:id="rId25"/>
    <p:sldId id="311" r:id="rId26"/>
    <p:sldId id="307" r:id="rId27"/>
    <p:sldId id="292" r:id="rId28"/>
    <p:sldId id="380" r:id="rId29"/>
    <p:sldId id="284" r:id="rId30"/>
    <p:sldId id="306" r:id="rId31"/>
    <p:sldId id="313" r:id="rId32"/>
    <p:sldId id="274" r:id="rId33"/>
    <p:sldId id="338" r:id="rId34"/>
    <p:sldId id="314" r:id="rId35"/>
    <p:sldId id="372" r:id="rId36"/>
    <p:sldId id="273" r:id="rId37"/>
    <p:sldId id="310" r:id="rId38"/>
    <p:sldId id="265" r:id="rId39"/>
    <p:sldId id="339" r:id="rId40"/>
    <p:sldId id="278" r:id="rId41"/>
    <p:sldId id="371" r:id="rId42"/>
    <p:sldId id="378" r:id="rId43"/>
    <p:sldId id="285" r:id="rId44"/>
    <p:sldId id="316" r:id="rId45"/>
    <p:sldId id="259" r:id="rId46"/>
    <p:sldId id="260" r:id="rId47"/>
    <p:sldId id="263" r:id="rId48"/>
    <p:sldId id="325" r:id="rId49"/>
    <p:sldId id="264" r:id="rId50"/>
    <p:sldId id="275" r:id="rId51"/>
    <p:sldId id="276" r:id="rId52"/>
    <p:sldId id="367" r:id="rId53"/>
    <p:sldId id="374" r:id="rId54"/>
    <p:sldId id="362" r:id="rId55"/>
    <p:sldId id="291" r:id="rId56"/>
    <p:sldId id="268" r:id="rId57"/>
    <p:sldId id="317" r:id="rId58"/>
    <p:sldId id="360" r:id="rId59"/>
    <p:sldId id="343" r:id="rId60"/>
    <p:sldId id="346" r:id="rId61"/>
    <p:sldId id="271" r:id="rId62"/>
    <p:sldId id="350" r:id="rId63"/>
    <p:sldId id="328" r:id="rId64"/>
    <p:sldId id="352" r:id="rId65"/>
    <p:sldId id="321" r:id="rId66"/>
    <p:sldId id="331" r:id="rId67"/>
    <p:sldId id="356" r:id="rId68"/>
    <p:sldId id="330" r:id="rId69"/>
    <p:sldId id="398" r:id="rId70"/>
    <p:sldId id="322" r:id="rId71"/>
    <p:sldId id="389" r:id="rId72"/>
    <p:sldId id="381" r:id="rId73"/>
    <p:sldId id="287" r:id="rId74"/>
    <p:sldId id="340" r:id="rId75"/>
    <p:sldId id="312" r:id="rId76"/>
    <p:sldId id="323" r:id="rId77"/>
    <p:sldId id="382" r:id="rId78"/>
    <p:sldId id="288" r:id="rId79"/>
    <p:sldId id="300" r:id="rId80"/>
    <p:sldId id="336" r:id="rId81"/>
    <p:sldId id="390" r:id="rId82"/>
    <p:sldId id="353" r:id="rId83"/>
    <p:sldId id="383" r:id="rId84"/>
    <p:sldId id="387" r:id="rId85"/>
    <p:sldId id="341" r:id="rId86"/>
    <p:sldId id="388" r:id="rId87"/>
    <p:sldId id="394" r:id="rId88"/>
    <p:sldId id="395" r:id="rId89"/>
    <p:sldId id="396" r:id="rId90"/>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500" autoAdjust="0"/>
    <p:restoredTop sz="94660"/>
  </p:normalViewPr>
  <p:slideViewPr>
    <p:cSldViewPr>
      <p:cViewPr varScale="1">
        <p:scale>
          <a:sx n="180" d="100"/>
          <a:sy n="180" d="100"/>
        </p:scale>
        <p:origin x="-1764" y="-90"/>
      </p:cViewPr>
      <p:guideLst>
        <p:guide orient="horz" pos="2160"/>
        <p:guide pos="2880"/>
      </p:guideLst>
    </p:cSldViewPr>
  </p:slideViewPr>
  <p:notesTextViewPr>
    <p:cViewPr>
      <p:scale>
        <a:sx n="1" d="1"/>
        <a:sy n="1" d="1"/>
      </p:scale>
      <p:origin x="0" y="0"/>
    </p:cViewPr>
  </p:notesTextViewPr>
  <p:sorterViewPr>
    <p:cViewPr>
      <p:scale>
        <a:sx n="81" d="100"/>
        <a:sy n="81" d="100"/>
      </p:scale>
      <p:origin x="0" y="0"/>
    </p:cViewPr>
  </p:sorterViewPr>
  <p:notesViewPr>
    <p:cSldViewPr>
      <p:cViewPr varScale="1">
        <p:scale>
          <a:sx n="188" d="100"/>
          <a:sy n="188" d="100"/>
        </p:scale>
        <p:origin x="-2058"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r>
              <a:rPr lang="en-US" smtClean="0"/>
              <a:t>The Future of DX</a:t>
            </a:r>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r>
              <a:rPr lang="en-US" smtClean="0"/>
              <a:t>IDXC 23 April 2017</a:t>
            </a:r>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r>
              <a:rPr lang="en-US" smtClean="0"/>
              <a:t>Robert Schmieder KK6EK</a:t>
            </a:r>
            <a:endParaRPr lang="en-US"/>
          </a:p>
        </p:txBody>
      </p:sp>
    </p:spTree>
    <p:extLst>
      <p:ext uri="{BB962C8B-B14F-4D97-AF65-F5344CB8AC3E}">
        <p14:creationId xmlns:p14="http://schemas.microsoft.com/office/powerpoint/2010/main" val="21663251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r>
              <a:rPr lang="en-US" smtClean="0"/>
              <a:t>The Future of DX</a:t>
            </a:r>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r>
              <a:rPr lang="en-US" smtClean="0"/>
              <a:t>IDXC 23 April 2017</a:t>
            </a:r>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r>
              <a:rPr lang="en-US" smtClean="0"/>
              <a:t>Robert Schmieder KK6EK</a:t>
            </a:r>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77CF27FC-DC97-4A28-B92F-6179AE41FECE}" type="slidenum">
              <a:rPr lang="en-US" smtClean="0"/>
              <a:t>‹#›</a:t>
            </a:fld>
            <a:endParaRPr lang="en-US"/>
          </a:p>
        </p:txBody>
      </p:sp>
    </p:spTree>
    <p:extLst>
      <p:ext uri="{BB962C8B-B14F-4D97-AF65-F5344CB8AC3E}">
        <p14:creationId xmlns:p14="http://schemas.microsoft.com/office/powerpoint/2010/main" val="813966869"/>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61971" algn="l"/>
                <a:tab pos="1323942" algn="l"/>
                <a:tab pos="1985913" algn="l"/>
                <a:tab pos="2647883" algn="l"/>
              </a:tabLst>
              <a:defRPr>
                <a:solidFill>
                  <a:schemeClr val="tx1"/>
                </a:solidFill>
                <a:latin typeface="Arial" charset="0"/>
                <a:ea typeface="Microsoft YaHei" pitchFamily="34" charset="-122"/>
              </a:defRPr>
            </a:lvl1pPr>
            <a:lvl2pPr eaLnBrk="0">
              <a:tabLst>
                <a:tab pos="661971" algn="l"/>
                <a:tab pos="1323942" algn="l"/>
                <a:tab pos="1985913" algn="l"/>
                <a:tab pos="2647883" algn="l"/>
              </a:tabLst>
              <a:defRPr>
                <a:solidFill>
                  <a:schemeClr val="tx1"/>
                </a:solidFill>
                <a:latin typeface="Arial" charset="0"/>
                <a:ea typeface="Microsoft YaHei" pitchFamily="34" charset="-122"/>
              </a:defRPr>
            </a:lvl2pPr>
            <a:lvl3pPr eaLnBrk="0">
              <a:tabLst>
                <a:tab pos="661971" algn="l"/>
                <a:tab pos="1323942" algn="l"/>
                <a:tab pos="1985913" algn="l"/>
                <a:tab pos="2647883" algn="l"/>
              </a:tabLst>
              <a:defRPr>
                <a:solidFill>
                  <a:schemeClr val="tx1"/>
                </a:solidFill>
                <a:latin typeface="Arial" charset="0"/>
                <a:ea typeface="Microsoft YaHei" pitchFamily="34" charset="-122"/>
              </a:defRPr>
            </a:lvl3pPr>
            <a:lvl4pPr eaLnBrk="0">
              <a:tabLst>
                <a:tab pos="661971" algn="l"/>
                <a:tab pos="1323942" algn="l"/>
                <a:tab pos="1985913" algn="l"/>
                <a:tab pos="2647883" algn="l"/>
              </a:tabLst>
              <a:defRPr>
                <a:solidFill>
                  <a:schemeClr val="tx1"/>
                </a:solidFill>
                <a:latin typeface="Arial" charset="0"/>
                <a:ea typeface="Microsoft YaHei" pitchFamily="34" charset="-122"/>
              </a:defRPr>
            </a:lvl4pPr>
            <a:lvl5pPr eaLnBrk="0">
              <a:tabLst>
                <a:tab pos="661971" algn="l"/>
                <a:tab pos="1323942" algn="l"/>
                <a:tab pos="1985913" algn="l"/>
                <a:tab pos="2647883" algn="l"/>
              </a:tabLst>
              <a:defRPr>
                <a:solidFill>
                  <a:schemeClr val="tx1"/>
                </a:solidFill>
                <a:latin typeface="Arial" charset="0"/>
                <a:ea typeface="Microsoft YaHei" pitchFamily="34" charset="-122"/>
              </a:defRPr>
            </a:lvl5pPr>
            <a:lvl6pPr marL="2299477"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6pPr>
            <a:lvl7pPr marL="2717564"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7pPr>
            <a:lvl8pPr marL="3135652"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8pPr>
            <a:lvl9pPr marL="3553738"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9pPr>
          </a:lstStyle>
          <a:p>
            <a:pPr eaLnBrk="1">
              <a:buFont typeface="Times New Roman" pitchFamily="18" charset="0"/>
              <a:buNone/>
            </a:pPr>
            <a:fld id="{E6AC1147-E64F-4777-9DC4-468D7281950B}" type="slidenum">
              <a:rPr lang="en-US" altLang="en-US" smtClean="0">
                <a:solidFill>
                  <a:srgbClr val="000000"/>
                </a:solidFill>
                <a:latin typeface="Times New Roman" pitchFamily="18" charset="0"/>
                <a:ea typeface="Arial Unicode MS" pitchFamily="34" charset="-128"/>
                <a:cs typeface="Arial Unicode MS" pitchFamily="34" charset="-128"/>
              </a:rPr>
              <a:pPr eaLnBrk="1">
                <a:buFont typeface="Times New Roman" pitchFamily="18" charset="0"/>
                <a:buNone/>
              </a:pPr>
              <a:t>7</a:t>
            </a:fld>
            <a:endParaRPr lang="en-US" altLang="en-US" smtClean="0">
              <a:solidFill>
                <a:srgbClr val="000000"/>
              </a:solidFill>
              <a:latin typeface="Times New Roman" pitchFamily="18" charset="0"/>
              <a:ea typeface="Arial Unicode MS" pitchFamily="34" charset="-128"/>
              <a:cs typeface="Arial Unicode MS" pitchFamily="34" charset="-128"/>
            </a:endParaRPr>
          </a:p>
        </p:txBody>
      </p:sp>
      <p:sp>
        <p:nvSpPr>
          <p:cNvPr id="149507" name="Rectangle 1"/>
          <p:cNvSpPr>
            <a:spLocks noGrp="1" noRot="1" noChangeAspect="1" noChangeArrowheads="1" noTextEdit="1"/>
          </p:cNvSpPr>
          <p:nvPr>
            <p:ph type="sldImg"/>
          </p:nvPr>
        </p:nvSpPr>
        <p:spPr>
          <a:xfrm>
            <a:off x="2895600" y="531813"/>
            <a:ext cx="3505200" cy="2628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8" name="Rectangle 2"/>
          <p:cNvSpPr>
            <a:spLocks noGrp="1" noChangeArrowheads="1"/>
          </p:cNvSpPr>
          <p:nvPr>
            <p:ph type="body" idx="1"/>
          </p:nvPr>
        </p:nvSpPr>
        <p:spPr>
          <a:xfrm>
            <a:off x="930400" y="3329278"/>
            <a:ext cx="7437501" cy="315445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
        <p:nvSpPr>
          <p:cNvPr id="2" name="Date Placeholder 1"/>
          <p:cNvSpPr>
            <a:spLocks noGrp="1"/>
          </p:cNvSpPr>
          <p:nvPr>
            <p:ph type="dt" idx="10"/>
          </p:nvPr>
        </p:nvSpPr>
        <p:spPr/>
        <p:txBody>
          <a:bodyPr/>
          <a:lstStyle/>
          <a:p>
            <a:r>
              <a:rPr lang="en-US" smtClean="0"/>
              <a:t>IDXC 23 April 2017</a:t>
            </a:r>
            <a:endParaRPr lang="en-US"/>
          </a:p>
        </p:txBody>
      </p:sp>
      <p:sp>
        <p:nvSpPr>
          <p:cNvPr id="3" name="Footer Placeholder 2"/>
          <p:cNvSpPr>
            <a:spLocks noGrp="1"/>
          </p:cNvSpPr>
          <p:nvPr>
            <p:ph type="ftr" sz="quarter" idx="11"/>
          </p:nvPr>
        </p:nvSpPr>
        <p:spPr/>
        <p:txBody>
          <a:bodyPr/>
          <a:lstStyle/>
          <a:p>
            <a:r>
              <a:rPr lang="en-US" smtClean="0"/>
              <a:t>Robert Schmieder KK6EK</a:t>
            </a:r>
            <a:endParaRPr lang="en-US"/>
          </a:p>
        </p:txBody>
      </p:sp>
      <p:sp>
        <p:nvSpPr>
          <p:cNvPr id="4" name="Header Placeholder 3"/>
          <p:cNvSpPr>
            <a:spLocks noGrp="1"/>
          </p:cNvSpPr>
          <p:nvPr>
            <p:ph type="hdr" sz="quarter" idx="12"/>
          </p:nvPr>
        </p:nvSpPr>
        <p:spPr/>
        <p:txBody>
          <a:bodyPr/>
          <a:lstStyle/>
          <a:p>
            <a:r>
              <a:rPr lang="en-US" smtClean="0"/>
              <a:t>The Future of DX</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57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61971" algn="l"/>
                <a:tab pos="1323942" algn="l"/>
                <a:tab pos="1985913" algn="l"/>
                <a:tab pos="2647883" algn="l"/>
              </a:tabLst>
              <a:defRPr>
                <a:solidFill>
                  <a:schemeClr val="tx1"/>
                </a:solidFill>
                <a:latin typeface="Arial" charset="0"/>
                <a:ea typeface="Microsoft YaHei" pitchFamily="34" charset="-122"/>
              </a:defRPr>
            </a:lvl1pPr>
            <a:lvl2pPr eaLnBrk="0">
              <a:tabLst>
                <a:tab pos="661971" algn="l"/>
                <a:tab pos="1323942" algn="l"/>
                <a:tab pos="1985913" algn="l"/>
                <a:tab pos="2647883" algn="l"/>
              </a:tabLst>
              <a:defRPr>
                <a:solidFill>
                  <a:schemeClr val="tx1"/>
                </a:solidFill>
                <a:latin typeface="Arial" charset="0"/>
                <a:ea typeface="Microsoft YaHei" pitchFamily="34" charset="-122"/>
              </a:defRPr>
            </a:lvl2pPr>
            <a:lvl3pPr eaLnBrk="0">
              <a:tabLst>
                <a:tab pos="661971" algn="l"/>
                <a:tab pos="1323942" algn="l"/>
                <a:tab pos="1985913" algn="l"/>
                <a:tab pos="2647883" algn="l"/>
              </a:tabLst>
              <a:defRPr>
                <a:solidFill>
                  <a:schemeClr val="tx1"/>
                </a:solidFill>
                <a:latin typeface="Arial" charset="0"/>
                <a:ea typeface="Microsoft YaHei" pitchFamily="34" charset="-122"/>
              </a:defRPr>
            </a:lvl3pPr>
            <a:lvl4pPr eaLnBrk="0">
              <a:tabLst>
                <a:tab pos="661971" algn="l"/>
                <a:tab pos="1323942" algn="l"/>
                <a:tab pos="1985913" algn="l"/>
                <a:tab pos="2647883" algn="l"/>
              </a:tabLst>
              <a:defRPr>
                <a:solidFill>
                  <a:schemeClr val="tx1"/>
                </a:solidFill>
                <a:latin typeface="Arial" charset="0"/>
                <a:ea typeface="Microsoft YaHei" pitchFamily="34" charset="-122"/>
              </a:defRPr>
            </a:lvl4pPr>
            <a:lvl5pPr eaLnBrk="0">
              <a:tabLst>
                <a:tab pos="661971" algn="l"/>
                <a:tab pos="1323942" algn="l"/>
                <a:tab pos="1985913" algn="l"/>
                <a:tab pos="2647883" algn="l"/>
              </a:tabLst>
              <a:defRPr>
                <a:solidFill>
                  <a:schemeClr val="tx1"/>
                </a:solidFill>
                <a:latin typeface="Arial" charset="0"/>
                <a:ea typeface="Microsoft YaHei" pitchFamily="34" charset="-122"/>
              </a:defRPr>
            </a:lvl5pPr>
            <a:lvl6pPr marL="2299477"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6pPr>
            <a:lvl7pPr marL="2717564"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7pPr>
            <a:lvl8pPr marL="3135652"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8pPr>
            <a:lvl9pPr marL="3553738"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9pPr>
          </a:lstStyle>
          <a:p>
            <a:pPr eaLnBrk="1">
              <a:buFont typeface="Times New Roman" pitchFamily="18" charset="0"/>
              <a:buNone/>
            </a:pPr>
            <a:fld id="{C6761F5C-1B4B-4118-B0F8-BD85AC731BE8}" type="slidenum">
              <a:rPr lang="en-US" altLang="en-US" smtClean="0">
                <a:solidFill>
                  <a:srgbClr val="000000"/>
                </a:solidFill>
                <a:latin typeface="Times New Roman" pitchFamily="18" charset="0"/>
                <a:ea typeface="Arial Unicode MS" pitchFamily="34" charset="-128"/>
                <a:cs typeface="Arial Unicode MS" pitchFamily="34" charset="-128"/>
              </a:rPr>
              <a:pPr eaLnBrk="1">
                <a:buFont typeface="Times New Roman" pitchFamily="18" charset="0"/>
                <a:buNone/>
              </a:pPr>
              <a:t>52</a:t>
            </a:fld>
            <a:endParaRPr lang="en-US" altLang="en-US" smtClean="0">
              <a:solidFill>
                <a:srgbClr val="000000"/>
              </a:solidFill>
              <a:latin typeface="Times New Roman" pitchFamily="18" charset="0"/>
              <a:ea typeface="Arial Unicode MS" pitchFamily="34" charset="-128"/>
              <a:cs typeface="Arial Unicode MS" pitchFamily="34" charset="-128"/>
            </a:endParaRPr>
          </a:p>
        </p:txBody>
      </p:sp>
      <p:sp>
        <p:nvSpPr>
          <p:cNvPr id="237571" name="Rectangle 1"/>
          <p:cNvSpPr>
            <a:spLocks noGrp="1" noRot="1" noChangeAspect="1" noChangeArrowheads="1" noTextEdit="1"/>
          </p:cNvSpPr>
          <p:nvPr>
            <p:ph type="sldImg"/>
          </p:nvPr>
        </p:nvSpPr>
        <p:spPr>
          <a:xfrm>
            <a:off x="2895600" y="531813"/>
            <a:ext cx="3505200" cy="2628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2" name="Rectangle 2"/>
          <p:cNvSpPr>
            <a:spLocks noGrp="1" noChangeArrowheads="1"/>
          </p:cNvSpPr>
          <p:nvPr>
            <p:ph type="body" idx="1"/>
          </p:nvPr>
        </p:nvSpPr>
        <p:spPr>
          <a:xfrm>
            <a:off x="930400" y="3329278"/>
            <a:ext cx="7437501" cy="315445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
        <p:nvSpPr>
          <p:cNvPr id="2" name="Date Placeholder 1"/>
          <p:cNvSpPr>
            <a:spLocks noGrp="1"/>
          </p:cNvSpPr>
          <p:nvPr>
            <p:ph type="dt" idx="10"/>
          </p:nvPr>
        </p:nvSpPr>
        <p:spPr/>
        <p:txBody>
          <a:bodyPr/>
          <a:lstStyle/>
          <a:p>
            <a:r>
              <a:rPr lang="en-US" smtClean="0"/>
              <a:t>IDXC 23 April 2017</a:t>
            </a:r>
            <a:endParaRPr lang="en-US"/>
          </a:p>
        </p:txBody>
      </p:sp>
      <p:sp>
        <p:nvSpPr>
          <p:cNvPr id="3" name="Footer Placeholder 2"/>
          <p:cNvSpPr>
            <a:spLocks noGrp="1"/>
          </p:cNvSpPr>
          <p:nvPr>
            <p:ph type="ftr" sz="quarter" idx="11"/>
          </p:nvPr>
        </p:nvSpPr>
        <p:spPr/>
        <p:txBody>
          <a:bodyPr/>
          <a:lstStyle/>
          <a:p>
            <a:r>
              <a:rPr lang="en-US" smtClean="0"/>
              <a:t>Robert Schmieder KK6EK</a:t>
            </a:r>
            <a:endParaRPr lang="en-US"/>
          </a:p>
        </p:txBody>
      </p:sp>
      <p:sp>
        <p:nvSpPr>
          <p:cNvPr id="4" name="Header Placeholder 3"/>
          <p:cNvSpPr>
            <a:spLocks noGrp="1"/>
          </p:cNvSpPr>
          <p:nvPr>
            <p:ph type="hdr" sz="quarter" idx="12"/>
          </p:nvPr>
        </p:nvSpPr>
        <p:spPr/>
        <p:txBody>
          <a:bodyPr/>
          <a:lstStyle/>
          <a:p>
            <a:r>
              <a:rPr lang="en-US" smtClean="0"/>
              <a:t>The Future of DX</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61971" algn="l"/>
                <a:tab pos="1323942" algn="l"/>
                <a:tab pos="1985913" algn="l"/>
                <a:tab pos="2647883" algn="l"/>
              </a:tabLst>
              <a:defRPr>
                <a:solidFill>
                  <a:schemeClr val="tx1"/>
                </a:solidFill>
                <a:latin typeface="Arial" charset="0"/>
                <a:ea typeface="Microsoft YaHei" pitchFamily="34" charset="-122"/>
              </a:defRPr>
            </a:lvl1pPr>
            <a:lvl2pPr eaLnBrk="0">
              <a:tabLst>
                <a:tab pos="661971" algn="l"/>
                <a:tab pos="1323942" algn="l"/>
                <a:tab pos="1985913" algn="l"/>
                <a:tab pos="2647883" algn="l"/>
              </a:tabLst>
              <a:defRPr>
                <a:solidFill>
                  <a:schemeClr val="tx1"/>
                </a:solidFill>
                <a:latin typeface="Arial" charset="0"/>
                <a:ea typeface="Microsoft YaHei" pitchFamily="34" charset="-122"/>
              </a:defRPr>
            </a:lvl2pPr>
            <a:lvl3pPr eaLnBrk="0">
              <a:tabLst>
                <a:tab pos="661971" algn="l"/>
                <a:tab pos="1323942" algn="l"/>
                <a:tab pos="1985913" algn="l"/>
                <a:tab pos="2647883" algn="l"/>
              </a:tabLst>
              <a:defRPr>
                <a:solidFill>
                  <a:schemeClr val="tx1"/>
                </a:solidFill>
                <a:latin typeface="Arial" charset="0"/>
                <a:ea typeface="Microsoft YaHei" pitchFamily="34" charset="-122"/>
              </a:defRPr>
            </a:lvl3pPr>
            <a:lvl4pPr eaLnBrk="0">
              <a:tabLst>
                <a:tab pos="661971" algn="l"/>
                <a:tab pos="1323942" algn="l"/>
                <a:tab pos="1985913" algn="l"/>
                <a:tab pos="2647883" algn="l"/>
              </a:tabLst>
              <a:defRPr>
                <a:solidFill>
                  <a:schemeClr val="tx1"/>
                </a:solidFill>
                <a:latin typeface="Arial" charset="0"/>
                <a:ea typeface="Microsoft YaHei" pitchFamily="34" charset="-122"/>
              </a:defRPr>
            </a:lvl4pPr>
            <a:lvl5pPr eaLnBrk="0">
              <a:tabLst>
                <a:tab pos="661971" algn="l"/>
                <a:tab pos="1323942" algn="l"/>
                <a:tab pos="1985913" algn="l"/>
                <a:tab pos="2647883" algn="l"/>
              </a:tabLst>
              <a:defRPr>
                <a:solidFill>
                  <a:schemeClr val="tx1"/>
                </a:solidFill>
                <a:latin typeface="Arial" charset="0"/>
                <a:ea typeface="Microsoft YaHei" pitchFamily="34" charset="-122"/>
              </a:defRPr>
            </a:lvl5pPr>
            <a:lvl6pPr marL="2299477"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6pPr>
            <a:lvl7pPr marL="2717564"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7pPr>
            <a:lvl8pPr marL="3135652"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8pPr>
            <a:lvl9pPr marL="3553738"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9pPr>
          </a:lstStyle>
          <a:p>
            <a:pPr eaLnBrk="1">
              <a:buFont typeface="Times New Roman" pitchFamily="18" charset="0"/>
              <a:buNone/>
            </a:pPr>
            <a:fld id="{B7444366-9688-4B13-B012-D07DC301F100}" type="slidenum">
              <a:rPr lang="en-US" altLang="en-US" smtClean="0">
                <a:solidFill>
                  <a:srgbClr val="000000"/>
                </a:solidFill>
                <a:latin typeface="Times New Roman" pitchFamily="18" charset="0"/>
                <a:ea typeface="Arial Unicode MS" pitchFamily="34" charset="-128"/>
                <a:cs typeface="Arial Unicode MS" pitchFamily="34" charset="-128"/>
              </a:rPr>
              <a:pPr eaLnBrk="1">
                <a:buFont typeface="Times New Roman" pitchFamily="18" charset="0"/>
                <a:buNone/>
              </a:pPr>
              <a:t>53</a:t>
            </a:fld>
            <a:endParaRPr lang="en-US" altLang="en-US" smtClean="0">
              <a:solidFill>
                <a:srgbClr val="000000"/>
              </a:solidFill>
              <a:latin typeface="Times New Roman" pitchFamily="18" charset="0"/>
              <a:ea typeface="Arial Unicode MS" pitchFamily="34" charset="-128"/>
              <a:cs typeface="Arial Unicode MS" pitchFamily="34" charset="-128"/>
            </a:endParaRPr>
          </a:p>
        </p:txBody>
      </p:sp>
      <p:sp>
        <p:nvSpPr>
          <p:cNvPr id="136195" name="Rectangle 1"/>
          <p:cNvSpPr>
            <a:spLocks noGrp="1" noRot="1" noChangeAspect="1" noChangeArrowheads="1" noTextEdit="1"/>
          </p:cNvSpPr>
          <p:nvPr>
            <p:ph type="sldImg"/>
          </p:nvPr>
        </p:nvSpPr>
        <p:spPr>
          <a:xfrm>
            <a:off x="2895600" y="531813"/>
            <a:ext cx="3505200" cy="2628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6" name="Rectangle 2"/>
          <p:cNvSpPr>
            <a:spLocks noGrp="1" noChangeArrowheads="1"/>
          </p:cNvSpPr>
          <p:nvPr>
            <p:ph type="body" idx="1"/>
          </p:nvPr>
        </p:nvSpPr>
        <p:spPr>
          <a:xfrm>
            <a:off x="930400" y="3329278"/>
            <a:ext cx="7437501" cy="315445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
        <p:nvSpPr>
          <p:cNvPr id="2" name="Date Placeholder 1"/>
          <p:cNvSpPr>
            <a:spLocks noGrp="1"/>
          </p:cNvSpPr>
          <p:nvPr>
            <p:ph type="dt" idx="10"/>
          </p:nvPr>
        </p:nvSpPr>
        <p:spPr/>
        <p:txBody>
          <a:bodyPr/>
          <a:lstStyle/>
          <a:p>
            <a:r>
              <a:rPr lang="en-US" smtClean="0"/>
              <a:t>IDXC 23 April 2017</a:t>
            </a:r>
            <a:endParaRPr lang="en-US"/>
          </a:p>
        </p:txBody>
      </p:sp>
      <p:sp>
        <p:nvSpPr>
          <p:cNvPr id="3" name="Footer Placeholder 2"/>
          <p:cNvSpPr>
            <a:spLocks noGrp="1"/>
          </p:cNvSpPr>
          <p:nvPr>
            <p:ph type="ftr" sz="quarter" idx="11"/>
          </p:nvPr>
        </p:nvSpPr>
        <p:spPr/>
        <p:txBody>
          <a:bodyPr/>
          <a:lstStyle/>
          <a:p>
            <a:r>
              <a:rPr lang="en-US" smtClean="0"/>
              <a:t>Robert Schmieder KK6EK</a:t>
            </a:r>
            <a:endParaRPr lang="en-US"/>
          </a:p>
        </p:txBody>
      </p:sp>
      <p:sp>
        <p:nvSpPr>
          <p:cNvPr id="4" name="Header Placeholder 3"/>
          <p:cNvSpPr>
            <a:spLocks noGrp="1"/>
          </p:cNvSpPr>
          <p:nvPr>
            <p:ph type="hdr" sz="quarter" idx="12"/>
          </p:nvPr>
        </p:nvSpPr>
        <p:spPr/>
        <p:txBody>
          <a:bodyPr/>
          <a:lstStyle/>
          <a:p>
            <a:r>
              <a:rPr lang="en-US" smtClean="0"/>
              <a:t>The Future of DX</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61971" algn="l"/>
                <a:tab pos="1323942" algn="l"/>
                <a:tab pos="1985913" algn="l"/>
                <a:tab pos="2647883" algn="l"/>
              </a:tabLst>
              <a:defRPr>
                <a:solidFill>
                  <a:schemeClr val="tx1"/>
                </a:solidFill>
                <a:latin typeface="Arial" charset="0"/>
                <a:ea typeface="Microsoft YaHei" pitchFamily="34" charset="-122"/>
              </a:defRPr>
            </a:lvl1pPr>
            <a:lvl2pPr eaLnBrk="0">
              <a:tabLst>
                <a:tab pos="661971" algn="l"/>
                <a:tab pos="1323942" algn="l"/>
                <a:tab pos="1985913" algn="l"/>
                <a:tab pos="2647883" algn="l"/>
              </a:tabLst>
              <a:defRPr>
                <a:solidFill>
                  <a:schemeClr val="tx1"/>
                </a:solidFill>
                <a:latin typeface="Arial" charset="0"/>
                <a:ea typeface="Microsoft YaHei" pitchFamily="34" charset="-122"/>
              </a:defRPr>
            </a:lvl2pPr>
            <a:lvl3pPr eaLnBrk="0">
              <a:tabLst>
                <a:tab pos="661971" algn="l"/>
                <a:tab pos="1323942" algn="l"/>
                <a:tab pos="1985913" algn="l"/>
                <a:tab pos="2647883" algn="l"/>
              </a:tabLst>
              <a:defRPr>
                <a:solidFill>
                  <a:schemeClr val="tx1"/>
                </a:solidFill>
                <a:latin typeface="Arial" charset="0"/>
                <a:ea typeface="Microsoft YaHei" pitchFamily="34" charset="-122"/>
              </a:defRPr>
            </a:lvl3pPr>
            <a:lvl4pPr eaLnBrk="0">
              <a:tabLst>
                <a:tab pos="661971" algn="l"/>
                <a:tab pos="1323942" algn="l"/>
                <a:tab pos="1985913" algn="l"/>
                <a:tab pos="2647883" algn="l"/>
              </a:tabLst>
              <a:defRPr>
                <a:solidFill>
                  <a:schemeClr val="tx1"/>
                </a:solidFill>
                <a:latin typeface="Arial" charset="0"/>
                <a:ea typeface="Microsoft YaHei" pitchFamily="34" charset="-122"/>
              </a:defRPr>
            </a:lvl4pPr>
            <a:lvl5pPr eaLnBrk="0">
              <a:tabLst>
                <a:tab pos="661971" algn="l"/>
                <a:tab pos="1323942" algn="l"/>
                <a:tab pos="1985913" algn="l"/>
                <a:tab pos="2647883" algn="l"/>
              </a:tabLst>
              <a:defRPr>
                <a:solidFill>
                  <a:schemeClr val="tx1"/>
                </a:solidFill>
                <a:latin typeface="Arial" charset="0"/>
                <a:ea typeface="Microsoft YaHei" pitchFamily="34" charset="-122"/>
              </a:defRPr>
            </a:lvl5pPr>
            <a:lvl6pPr marL="2299477"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6pPr>
            <a:lvl7pPr marL="2717564"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7pPr>
            <a:lvl8pPr marL="3135652"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8pPr>
            <a:lvl9pPr marL="3553738"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9pPr>
          </a:lstStyle>
          <a:p>
            <a:pPr eaLnBrk="1">
              <a:buFont typeface="Times New Roman" pitchFamily="18" charset="0"/>
              <a:buNone/>
            </a:pPr>
            <a:fld id="{D0B24175-C793-4FF2-AD4E-FF1B145F9C49}" type="slidenum">
              <a:rPr lang="en-US" altLang="en-US" smtClean="0">
                <a:solidFill>
                  <a:srgbClr val="000000"/>
                </a:solidFill>
                <a:latin typeface="Times New Roman" pitchFamily="18" charset="0"/>
                <a:ea typeface="Arial Unicode MS" pitchFamily="34" charset="-128"/>
                <a:cs typeface="Arial Unicode MS" pitchFamily="34" charset="-128"/>
              </a:rPr>
              <a:pPr eaLnBrk="1">
                <a:buFont typeface="Times New Roman" pitchFamily="18" charset="0"/>
                <a:buNone/>
              </a:pPr>
              <a:t>54</a:t>
            </a:fld>
            <a:endParaRPr lang="en-US" altLang="en-US" smtClean="0">
              <a:solidFill>
                <a:srgbClr val="000000"/>
              </a:solidFill>
              <a:latin typeface="Times New Roman" pitchFamily="18" charset="0"/>
              <a:ea typeface="Arial Unicode MS" pitchFamily="34" charset="-128"/>
              <a:cs typeface="Arial Unicode MS" pitchFamily="34" charset="-128"/>
            </a:endParaRPr>
          </a:p>
        </p:txBody>
      </p:sp>
      <p:sp>
        <p:nvSpPr>
          <p:cNvPr id="178179" name="Rectangle 1"/>
          <p:cNvSpPr>
            <a:spLocks noGrp="1" noRot="1" noChangeAspect="1" noChangeArrowheads="1" noTextEdit="1"/>
          </p:cNvSpPr>
          <p:nvPr>
            <p:ph type="sldImg"/>
          </p:nvPr>
        </p:nvSpPr>
        <p:spPr>
          <a:xfrm>
            <a:off x="2895600" y="531813"/>
            <a:ext cx="3505200" cy="2628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80" name="Rectangle 2"/>
          <p:cNvSpPr>
            <a:spLocks noGrp="1" noChangeArrowheads="1"/>
          </p:cNvSpPr>
          <p:nvPr>
            <p:ph type="body" idx="1"/>
          </p:nvPr>
        </p:nvSpPr>
        <p:spPr>
          <a:xfrm>
            <a:off x="930400" y="3329278"/>
            <a:ext cx="7437501" cy="315445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
        <p:nvSpPr>
          <p:cNvPr id="2" name="Date Placeholder 1"/>
          <p:cNvSpPr>
            <a:spLocks noGrp="1"/>
          </p:cNvSpPr>
          <p:nvPr>
            <p:ph type="dt" idx="10"/>
          </p:nvPr>
        </p:nvSpPr>
        <p:spPr/>
        <p:txBody>
          <a:bodyPr/>
          <a:lstStyle/>
          <a:p>
            <a:r>
              <a:rPr lang="en-US" smtClean="0"/>
              <a:t>IDXC 23 April 2017</a:t>
            </a:r>
            <a:endParaRPr lang="en-US"/>
          </a:p>
        </p:txBody>
      </p:sp>
      <p:sp>
        <p:nvSpPr>
          <p:cNvPr id="3" name="Footer Placeholder 2"/>
          <p:cNvSpPr>
            <a:spLocks noGrp="1"/>
          </p:cNvSpPr>
          <p:nvPr>
            <p:ph type="ftr" sz="quarter" idx="11"/>
          </p:nvPr>
        </p:nvSpPr>
        <p:spPr/>
        <p:txBody>
          <a:bodyPr/>
          <a:lstStyle/>
          <a:p>
            <a:r>
              <a:rPr lang="en-US" smtClean="0"/>
              <a:t>Robert Schmieder KK6EK</a:t>
            </a:r>
            <a:endParaRPr lang="en-US"/>
          </a:p>
        </p:txBody>
      </p:sp>
      <p:sp>
        <p:nvSpPr>
          <p:cNvPr id="4" name="Header Placeholder 3"/>
          <p:cNvSpPr>
            <a:spLocks noGrp="1"/>
          </p:cNvSpPr>
          <p:nvPr>
            <p:ph type="hdr" sz="quarter" idx="12"/>
          </p:nvPr>
        </p:nvSpPr>
        <p:spPr/>
        <p:txBody>
          <a:bodyPr/>
          <a:lstStyle/>
          <a:p>
            <a:r>
              <a:rPr lang="en-US" smtClean="0"/>
              <a:t>The Future of DX</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Block diagram of the VKØEK</a:t>
            </a:r>
            <a:r>
              <a:rPr lang="en-US" baseline="0" dirty="0" smtClean="0"/>
              <a:t> </a:t>
            </a:r>
            <a:r>
              <a:rPr lang="en-US" dirty="0" smtClean="0"/>
              <a:t>stations. At Atlas Cove there are nominally 4 stations,</a:t>
            </a:r>
            <a:r>
              <a:rPr lang="en-US" baseline="0" dirty="0" smtClean="0"/>
              <a:t> with 2 backups. At Spit Bay there will be another 2 stations.</a:t>
            </a:r>
            <a:endParaRPr lang="en-US" dirty="0"/>
          </a:p>
        </p:txBody>
      </p:sp>
      <p:sp>
        <p:nvSpPr>
          <p:cNvPr id="4" name="Slide Number Placeholder 3"/>
          <p:cNvSpPr>
            <a:spLocks noGrp="1"/>
          </p:cNvSpPr>
          <p:nvPr>
            <p:ph type="sldNum" sz="quarter" idx="10"/>
          </p:nvPr>
        </p:nvSpPr>
        <p:spPr/>
        <p:txBody>
          <a:bodyPr/>
          <a:lstStyle/>
          <a:p>
            <a:fld id="{4482D317-5E1E-449B-ADDD-22E955E5E8F5}" type="slidenum">
              <a:rPr lang="en-US" smtClean="0"/>
              <a:t>61</a:t>
            </a:fld>
            <a:endParaRPr lang="en-US"/>
          </a:p>
        </p:txBody>
      </p:sp>
      <p:sp>
        <p:nvSpPr>
          <p:cNvPr id="5" name="Date Placeholder 4"/>
          <p:cNvSpPr>
            <a:spLocks noGrp="1"/>
          </p:cNvSpPr>
          <p:nvPr>
            <p:ph type="dt" idx="11"/>
          </p:nvPr>
        </p:nvSpPr>
        <p:spPr/>
        <p:txBody>
          <a:bodyPr/>
          <a:lstStyle/>
          <a:p>
            <a:r>
              <a:rPr lang="en-US" smtClean="0"/>
              <a:t>IDXC 23 April 2017</a:t>
            </a:r>
            <a:endParaRPr lang="en-US"/>
          </a:p>
        </p:txBody>
      </p:sp>
      <p:sp>
        <p:nvSpPr>
          <p:cNvPr id="6" name="Footer Placeholder 5"/>
          <p:cNvSpPr>
            <a:spLocks noGrp="1"/>
          </p:cNvSpPr>
          <p:nvPr>
            <p:ph type="ftr" sz="quarter" idx="12"/>
          </p:nvPr>
        </p:nvSpPr>
        <p:spPr/>
        <p:txBody>
          <a:bodyPr/>
          <a:lstStyle/>
          <a:p>
            <a:r>
              <a:rPr lang="en-US" smtClean="0"/>
              <a:t>Robert Schmieder KK6EK</a:t>
            </a:r>
            <a:endParaRPr lang="en-US"/>
          </a:p>
        </p:txBody>
      </p:sp>
      <p:sp>
        <p:nvSpPr>
          <p:cNvPr id="7" name="Header Placeholder 6"/>
          <p:cNvSpPr>
            <a:spLocks noGrp="1"/>
          </p:cNvSpPr>
          <p:nvPr>
            <p:ph type="hdr" sz="quarter" idx="13"/>
          </p:nvPr>
        </p:nvSpPr>
        <p:spPr/>
        <p:txBody>
          <a:bodyPr/>
          <a:lstStyle/>
          <a:p>
            <a:r>
              <a:rPr lang="en-US" smtClean="0"/>
              <a:t>The Future of DX</a:t>
            </a:r>
            <a:endParaRPr lang="en-US"/>
          </a:p>
        </p:txBody>
      </p:sp>
    </p:spTree>
    <p:extLst>
      <p:ext uri="{BB962C8B-B14F-4D97-AF65-F5344CB8AC3E}">
        <p14:creationId xmlns:p14="http://schemas.microsoft.com/office/powerpoint/2010/main" val="773507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61971" algn="l"/>
                <a:tab pos="1323942" algn="l"/>
                <a:tab pos="1985913" algn="l"/>
                <a:tab pos="2647883" algn="l"/>
              </a:tabLst>
              <a:defRPr>
                <a:solidFill>
                  <a:schemeClr val="tx1"/>
                </a:solidFill>
                <a:latin typeface="Arial" charset="0"/>
                <a:ea typeface="Microsoft YaHei" pitchFamily="34" charset="-122"/>
              </a:defRPr>
            </a:lvl1pPr>
            <a:lvl2pPr eaLnBrk="0">
              <a:tabLst>
                <a:tab pos="661971" algn="l"/>
                <a:tab pos="1323942" algn="l"/>
                <a:tab pos="1985913" algn="l"/>
                <a:tab pos="2647883" algn="l"/>
              </a:tabLst>
              <a:defRPr>
                <a:solidFill>
                  <a:schemeClr val="tx1"/>
                </a:solidFill>
                <a:latin typeface="Arial" charset="0"/>
                <a:ea typeface="Microsoft YaHei" pitchFamily="34" charset="-122"/>
              </a:defRPr>
            </a:lvl2pPr>
            <a:lvl3pPr eaLnBrk="0">
              <a:tabLst>
                <a:tab pos="661971" algn="l"/>
                <a:tab pos="1323942" algn="l"/>
                <a:tab pos="1985913" algn="l"/>
                <a:tab pos="2647883" algn="l"/>
              </a:tabLst>
              <a:defRPr>
                <a:solidFill>
                  <a:schemeClr val="tx1"/>
                </a:solidFill>
                <a:latin typeface="Arial" charset="0"/>
                <a:ea typeface="Microsoft YaHei" pitchFamily="34" charset="-122"/>
              </a:defRPr>
            </a:lvl3pPr>
            <a:lvl4pPr eaLnBrk="0">
              <a:tabLst>
                <a:tab pos="661971" algn="l"/>
                <a:tab pos="1323942" algn="l"/>
                <a:tab pos="1985913" algn="l"/>
                <a:tab pos="2647883" algn="l"/>
              </a:tabLst>
              <a:defRPr>
                <a:solidFill>
                  <a:schemeClr val="tx1"/>
                </a:solidFill>
                <a:latin typeface="Arial" charset="0"/>
                <a:ea typeface="Microsoft YaHei" pitchFamily="34" charset="-122"/>
              </a:defRPr>
            </a:lvl4pPr>
            <a:lvl5pPr eaLnBrk="0">
              <a:tabLst>
                <a:tab pos="661971" algn="l"/>
                <a:tab pos="1323942" algn="l"/>
                <a:tab pos="1985913" algn="l"/>
                <a:tab pos="2647883" algn="l"/>
              </a:tabLst>
              <a:defRPr>
                <a:solidFill>
                  <a:schemeClr val="tx1"/>
                </a:solidFill>
                <a:latin typeface="Arial" charset="0"/>
                <a:ea typeface="Microsoft YaHei" pitchFamily="34" charset="-122"/>
              </a:defRPr>
            </a:lvl5pPr>
            <a:lvl6pPr marL="2299477"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6pPr>
            <a:lvl7pPr marL="2717564"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7pPr>
            <a:lvl8pPr marL="3135652"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8pPr>
            <a:lvl9pPr marL="3553738"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9pPr>
          </a:lstStyle>
          <a:p>
            <a:pPr eaLnBrk="1">
              <a:buFont typeface="Times New Roman" pitchFamily="18" charset="0"/>
              <a:buNone/>
            </a:pPr>
            <a:fld id="{0B649BB1-0262-4EE4-97C2-E17F85321E91}" type="slidenum">
              <a:rPr lang="en-US" altLang="en-US" smtClean="0">
                <a:solidFill>
                  <a:srgbClr val="000000"/>
                </a:solidFill>
                <a:latin typeface="Times New Roman" pitchFamily="18" charset="0"/>
                <a:ea typeface="Arial Unicode MS" pitchFamily="34" charset="-128"/>
                <a:cs typeface="Arial Unicode MS" pitchFamily="34" charset="-128"/>
              </a:rPr>
              <a:pPr eaLnBrk="1">
                <a:buFont typeface="Times New Roman" pitchFamily="18" charset="0"/>
                <a:buNone/>
              </a:pPr>
              <a:t>71</a:t>
            </a:fld>
            <a:endParaRPr lang="en-US" altLang="en-US" smtClean="0">
              <a:solidFill>
                <a:srgbClr val="000000"/>
              </a:solidFill>
              <a:latin typeface="Times New Roman" pitchFamily="18" charset="0"/>
              <a:ea typeface="Arial Unicode MS" pitchFamily="34" charset="-128"/>
              <a:cs typeface="Arial Unicode MS" pitchFamily="34" charset="-128"/>
            </a:endParaRPr>
          </a:p>
        </p:txBody>
      </p:sp>
      <p:sp>
        <p:nvSpPr>
          <p:cNvPr id="137219" name="Rectangle 1"/>
          <p:cNvSpPr>
            <a:spLocks noGrp="1" noRot="1" noChangeAspect="1" noChangeArrowheads="1" noTextEdit="1"/>
          </p:cNvSpPr>
          <p:nvPr>
            <p:ph type="sldImg"/>
          </p:nvPr>
        </p:nvSpPr>
        <p:spPr>
          <a:xfrm>
            <a:off x="2895600" y="531813"/>
            <a:ext cx="3505200" cy="2628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p:cNvSpPr>
            <a:spLocks noGrp="1" noChangeArrowheads="1"/>
          </p:cNvSpPr>
          <p:nvPr>
            <p:ph type="body" idx="1"/>
          </p:nvPr>
        </p:nvSpPr>
        <p:spPr>
          <a:xfrm>
            <a:off x="930400" y="3329278"/>
            <a:ext cx="7437501" cy="315445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
        <p:nvSpPr>
          <p:cNvPr id="2" name="Date Placeholder 1"/>
          <p:cNvSpPr>
            <a:spLocks noGrp="1"/>
          </p:cNvSpPr>
          <p:nvPr>
            <p:ph type="dt" idx="10"/>
          </p:nvPr>
        </p:nvSpPr>
        <p:spPr/>
        <p:txBody>
          <a:bodyPr/>
          <a:lstStyle/>
          <a:p>
            <a:r>
              <a:rPr lang="en-US" smtClean="0"/>
              <a:t>IDXC 23 April 2017</a:t>
            </a:r>
            <a:endParaRPr lang="en-US"/>
          </a:p>
        </p:txBody>
      </p:sp>
      <p:sp>
        <p:nvSpPr>
          <p:cNvPr id="3" name="Footer Placeholder 2"/>
          <p:cNvSpPr>
            <a:spLocks noGrp="1"/>
          </p:cNvSpPr>
          <p:nvPr>
            <p:ph type="ftr" sz="quarter" idx="11"/>
          </p:nvPr>
        </p:nvSpPr>
        <p:spPr/>
        <p:txBody>
          <a:bodyPr/>
          <a:lstStyle/>
          <a:p>
            <a:r>
              <a:rPr lang="en-US" smtClean="0"/>
              <a:t>Robert Schmieder KK6EK</a:t>
            </a:r>
            <a:endParaRPr lang="en-US"/>
          </a:p>
        </p:txBody>
      </p:sp>
      <p:sp>
        <p:nvSpPr>
          <p:cNvPr id="4" name="Header Placeholder 3"/>
          <p:cNvSpPr>
            <a:spLocks noGrp="1"/>
          </p:cNvSpPr>
          <p:nvPr>
            <p:ph type="hdr" sz="quarter" idx="12"/>
          </p:nvPr>
        </p:nvSpPr>
        <p:spPr/>
        <p:txBody>
          <a:bodyPr/>
          <a:lstStyle/>
          <a:p>
            <a:r>
              <a:rPr lang="en-US" smtClean="0"/>
              <a:t>The Future of DX</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27FC-DC97-4A28-B92F-6179AE41FECE}" type="slidenum">
              <a:rPr lang="en-US" smtClean="0"/>
              <a:t>79</a:t>
            </a:fld>
            <a:endParaRPr lang="en-US"/>
          </a:p>
        </p:txBody>
      </p:sp>
      <p:sp>
        <p:nvSpPr>
          <p:cNvPr id="5" name="Date Placeholder 4"/>
          <p:cNvSpPr>
            <a:spLocks noGrp="1"/>
          </p:cNvSpPr>
          <p:nvPr>
            <p:ph type="dt" idx="11"/>
          </p:nvPr>
        </p:nvSpPr>
        <p:spPr/>
        <p:txBody>
          <a:bodyPr/>
          <a:lstStyle/>
          <a:p>
            <a:r>
              <a:rPr lang="en-US" smtClean="0"/>
              <a:t>IDXC 23 April 2017</a:t>
            </a:r>
            <a:endParaRPr lang="en-US"/>
          </a:p>
        </p:txBody>
      </p:sp>
      <p:sp>
        <p:nvSpPr>
          <p:cNvPr id="6" name="Footer Placeholder 5"/>
          <p:cNvSpPr>
            <a:spLocks noGrp="1"/>
          </p:cNvSpPr>
          <p:nvPr>
            <p:ph type="ftr" sz="quarter" idx="12"/>
          </p:nvPr>
        </p:nvSpPr>
        <p:spPr/>
        <p:txBody>
          <a:bodyPr/>
          <a:lstStyle/>
          <a:p>
            <a:r>
              <a:rPr lang="en-US" smtClean="0"/>
              <a:t>Robert Schmieder KK6EK</a:t>
            </a:r>
            <a:endParaRPr lang="en-US"/>
          </a:p>
        </p:txBody>
      </p:sp>
      <p:sp>
        <p:nvSpPr>
          <p:cNvPr id="7" name="Header Placeholder 6"/>
          <p:cNvSpPr>
            <a:spLocks noGrp="1"/>
          </p:cNvSpPr>
          <p:nvPr>
            <p:ph type="hdr" sz="quarter" idx="13"/>
          </p:nvPr>
        </p:nvSpPr>
        <p:spPr/>
        <p:txBody>
          <a:bodyPr/>
          <a:lstStyle/>
          <a:p>
            <a:r>
              <a:rPr lang="en-US" smtClean="0"/>
              <a:t>The Future of DX</a:t>
            </a:r>
            <a:endParaRPr lang="en-US"/>
          </a:p>
        </p:txBody>
      </p:sp>
    </p:spTree>
    <p:extLst>
      <p:ext uri="{BB962C8B-B14F-4D97-AF65-F5344CB8AC3E}">
        <p14:creationId xmlns:p14="http://schemas.microsoft.com/office/powerpoint/2010/main" val="1772041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27FC-DC97-4A28-B92F-6179AE41FECE}" type="slidenum">
              <a:rPr lang="en-US" smtClean="0"/>
              <a:t>88</a:t>
            </a:fld>
            <a:endParaRPr lang="en-US"/>
          </a:p>
        </p:txBody>
      </p:sp>
      <p:sp>
        <p:nvSpPr>
          <p:cNvPr id="5" name="Date Placeholder 4"/>
          <p:cNvSpPr>
            <a:spLocks noGrp="1"/>
          </p:cNvSpPr>
          <p:nvPr>
            <p:ph type="dt" idx="11"/>
          </p:nvPr>
        </p:nvSpPr>
        <p:spPr/>
        <p:txBody>
          <a:bodyPr/>
          <a:lstStyle/>
          <a:p>
            <a:r>
              <a:rPr lang="en-US" smtClean="0"/>
              <a:t>IDXC 23 April 2017</a:t>
            </a:r>
            <a:endParaRPr lang="en-US"/>
          </a:p>
        </p:txBody>
      </p:sp>
      <p:sp>
        <p:nvSpPr>
          <p:cNvPr id="6" name="Footer Placeholder 5"/>
          <p:cNvSpPr>
            <a:spLocks noGrp="1"/>
          </p:cNvSpPr>
          <p:nvPr>
            <p:ph type="ftr" sz="quarter" idx="12"/>
          </p:nvPr>
        </p:nvSpPr>
        <p:spPr/>
        <p:txBody>
          <a:bodyPr/>
          <a:lstStyle/>
          <a:p>
            <a:r>
              <a:rPr lang="en-US" smtClean="0"/>
              <a:t>Robert Schmieder KK6EK</a:t>
            </a:r>
            <a:endParaRPr lang="en-US"/>
          </a:p>
        </p:txBody>
      </p:sp>
      <p:sp>
        <p:nvSpPr>
          <p:cNvPr id="7" name="Header Placeholder 6"/>
          <p:cNvSpPr>
            <a:spLocks noGrp="1"/>
          </p:cNvSpPr>
          <p:nvPr>
            <p:ph type="hdr" sz="quarter" idx="13"/>
          </p:nvPr>
        </p:nvSpPr>
        <p:spPr/>
        <p:txBody>
          <a:bodyPr/>
          <a:lstStyle/>
          <a:p>
            <a:r>
              <a:rPr lang="en-US" smtClean="0"/>
              <a:t>The Future of DX</a:t>
            </a:r>
            <a:endParaRPr lang="en-US"/>
          </a:p>
        </p:txBody>
      </p:sp>
    </p:spTree>
    <p:extLst>
      <p:ext uri="{BB962C8B-B14F-4D97-AF65-F5344CB8AC3E}">
        <p14:creationId xmlns:p14="http://schemas.microsoft.com/office/powerpoint/2010/main" val="1204670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layout for DXA, the real-time online</a:t>
            </a:r>
            <a:r>
              <a:rPr lang="en-US" baseline="0" dirty="0" smtClean="0"/>
              <a:t> log server. The satellite most likely to be used is Inmarsat BGAN, although a new high-speed </a:t>
            </a:r>
            <a:r>
              <a:rPr lang="en-US" baseline="0" dirty="0" err="1" smtClean="0"/>
              <a:t>Ka</a:t>
            </a:r>
            <a:r>
              <a:rPr lang="en-US" baseline="0" dirty="0" smtClean="0"/>
              <a:t> mode has very recently become available that could enable real-time video. </a:t>
            </a:r>
            <a:endParaRPr lang="en-US" dirty="0"/>
          </a:p>
        </p:txBody>
      </p:sp>
      <p:sp>
        <p:nvSpPr>
          <p:cNvPr id="4" name="Slide Number Placeholder 3"/>
          <p:cNvSpPr>
            <a:spLocks noGrp="1"/>
          </p:cNvSpPr>
          <p:nvPr>
            <p:ph type="sldNum" sz="quarter" idx="10"/>
          </p:nvPr>
        </p:nvSpPr>
        <p:spPr/>
        <p:txBody>
          <a:bodyPr/>
          <a:lstStyle/>
          <a:p>
            <a:fld id="{4482D317-5E1E-449B-ADDD-22E955E5E8F5}" type="slidenum">
              <a:rPr lang="en-US" smtClean="0"/>
              <a:t>23</a:t>
            </a:fld>
            <a:endParaRPr lang="en-US"/>
          </a:p>
        </p:txBody>
      </p:sp>
      <p:sp>
        <p:nvSpPr>
          <p:cNvPr id="5" name="Date Placeholder 4"/>
          <p:cNvSpPr>
            <a:spLocks noGrp="1"/>
          </p:cNvSpPr>
          <p:nvPr>
            <p:ph type="dt" idx="11"/>
          </p:nvPr>
        </p:nvSpPr>
        <p:spPr/>
        <p:txBody>
          <a:bodyPr/>
          <a:lstStyle/>
          <a:p>
            <a:r>
              <a:rPr lang="en-US" smtClean="0"/>
              <a:t>IDXC 23 April 2017</a:t>
            </a:r>
            <a:endParaRPr lang="en-US"/>
          </a:p>
        </p:txBody>
      </p:sp>
      <p:sp>
        <p:nvSpPr>
          <p:cNvPr id="6" name="Footer Placeholder 5"/>
          <p:cNvSpPr>
            <a:spLocks noGrp="1"/>
          </p:cNvSpPr>
          <p:nvPr>
            <p:ph type="ftr" sz="quarter" idx="12"/>
          </p:nvPr>
        </p:nvSpPr>
        <p:spPr/>
        <p:txBody>
          <a:bodyPr/>
          <a:lstStyle/>
          <a:p>
            <a:r>
              <a:rPr lang="en-US" smtClean="0"/>
              <a:t>Robert Schmieder KK6EK</a:t>
            </a:r>
            <a:endParaRPr lang="en-US"/>
          </a:p>
        </p:txBody>
      </p:sp>
      <p:sp>
        <p:nvSpPr>
          <p:cNvPr id="7" name="Header Placeholder 6"/>
          <p:cNvSpPr>
            <a:spLocks noGrp="1"/>
          </p:cNvSpPr>
          <p:nvPr>
            <p:ph type="hdr" sz="quarter" idx="13"/>
          </p:nvPr>
        </p:nvSpPr>
        <p:spPr/>
        <p:txBody>
          <a:bodyPr/>
          <a:lstStyle/>
          <a:p>
            <a:r>
              <a:rPr lang="en-US" smtClean="0"/>
              <a:t>The Future of DX</a:t>
            </a:r>
            <a:endParaRPr lang="en-US"/>
          </a:p>
        </p:txBody>
      </p:sp>
    </p:spTree>
    <p:extLst>
      <p:ext uri="{BB962C8B-B14F-4D97-AF65-F5344CB8AC3E}">
        <p14:creationId xmlns:p14="http://schemas.microsoft.com/office/powerpoint/2010/main" val="2773257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61971" algn="l"/>
                <a:tab pos="1323942" algn="l"/>
                <a:tab pos="1985913" algn="l"/>
                <a:tab pos="2647883" algn="l"/>
              </a:tabLst>
              <a:defRPr>
                <a:solidFill>
                  <a:schemeClr val="tx1"/>
                </a:solidFill>
                <a:latin typeface="Arial" charset="0"/>
                <a:ea typeface="Microsoft YaHei" pitchFamily="34" charset="-122"/>
              </a:defRPr>
            </a:lvl1pPr>
            <a:lvl2pPr eaLnBrk="0">
              <a:tabLst>
                <a:tab pos="661971" algn="l"/>
                <a:tab pos="1323942" algn="l"/>
                <a:tab pos="1985913" algn="l"/>
                <a:tab pos="2647883" algn="l"/>
              </a:tabLst>
              <a:defRPr>
                <a:solidFill>
                  <a:schemeClr val="tx1"/>
                </a:solidFill>
                <a:latin typeface="Arial" charset="0"/>
                <a:ea typeface="Microsoft YaHei" pitchFamily="34" charset="-122"/>
              </a:defRPr>
            </a:lvl2pPr>
            <a:lvl3pPr eaLnBrk="0">
              <a:tabLst>
                <a:tab pos="661971" algn="l"/>
                <a:tab pos="1323942" algn="l"/>
                <a:tab pos="1985913" algn="l"/>
                <a:tab pos="2647883" algn="l"/>
              </a:tabLst>
              <a:defRPr>
                <a:solidFill>
                  <a:schemeClr val="tx1"/>
                </a:solidFill>
                <a:latin typeface="Arial" charset="0"/>
                <a:ea typeface="Microsoft YaHei" pitchFamily="34" charset="-122"/>
              </a:defRPr>
            </a:lvl3pPr>
            <a:lvl4pPr eaLnBrk="0">
              <a:tabLst>
                <a:tab pos="661971" algn="l"/>
                <a:tab pos="1323942" algn="l"/>
                <a:tab pos="1985913" algn="l"/>
                <a:tab pos="2647883" algn="l"/>
              </a:tabLst>
              <a:defRPr>
                <a:solidFill>
                  <a:schemeClr val="tx1"/>
                </a:solidFill>
                <a:latin typeface="Arial" charset="0"/>
                <a:ea typeface="Microsoft YaHei" pitchFamily="34" charset="-122"/>
              </a:defRPr>
            </a:lvl4pPr>
            <a:lvl5pPr eaLnBrk="0">
              <a:tabLst>
                <a:tab pos="661971" algn="l"/>
                <a:tab pos="1323942" algn="l"/>
                <a:tab pos="1985913" algn="l"/>
                <a:tab pos="2647883" algn="l"/>
              </a:tabLst>
              <a:defRPr>
                <a:solidFill>
                  <a:schemeClr val="tx1"/>
                </a:solidFill>
                <a:latin typeface="Arial" charset="0"/>
                <a:ea typeface="Microsoft YaHei" pitchFamily="34" charset="-122"/>
              </a:defRPr>
            </a:lvl5pPr>
            <a:lvl6pPr marL="2299477"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6pPr>
            <a:lvl7pPr marL="2717564"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7pPr>
            <a:lvl8pPr marL="3135652"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8pPr>
            <a:lvl9pPr marL="3553738"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9pPr>
          </a:lstStyle>
          <a:p>
            <a:pPr eaLnBrk="1">
              <a:buFont typeface="Times New Roman" pitchFamily="18" charset="0"/>
              <a:buNone/>
            </a:pPr>
            <a:fld id="{E5428F5E-86CF-4A9C-84E9-007E1426070F}" type="slidenum">
              <a:rPr lang="en-US" altLang="en-US" smtClean="0">
                <a:solidFill>
                  <a:srgbClr val="000000"/>
                </a:solidFill>
                <a:latin typeface="Times New Roman" pitchFamily="18" charset="0"/>
                <a:ea typeface="Arial Unicode MS" pitchFamily="34" charset="-128"/>
                <a:cs typeface="Arial Unicode MS" pitchFamily="34" charset="-128"/>
              </a:rPr>
              <a:pPr eaLnBrk="1">
                <a:buFont typeface="Times New Roman" pitchFamily="18" charset="0"/>
                <a:buNone/>
              </a:pPr>
              <a:t>24</a:t>
            </a:fld>
            <a:endParaRPr lang="en-US" altLang="en-US" smtClean="0">
              <a:solidFill>
                <a:srgbClr val="000000"/>
              </a:solidFill>
              <a:latin typeface="Times New Roman" pitchFamily="18" charset="0"/>
              <a:ea typeface="Arial Unicode MS" pitchFamily="34" charset="-128"/>
              <a:cs typeface="Arial Unicode MS" pitchFamily="34" charset="-128"/>
            </a:endParaRPr>
          </a:p>
        </p:txBody>
      </p:sp>
      <p:sp>
        <p:nvSpPr>
          <p:cNvPr id="176131" name="Rectangle 1"/>
          <p:cNvSpPr>
            <a:spLocks noGrp="1" noRot="1" noChangeAspect="1" noChangeArrowheads="1" noTextEdit="1"/>
          </p:cNvSpPr>
          <p:nvPr>
            <p:ph type="sldImg"/>
          </p:nvPr>
        </p:nvSpPr>
        <p:spPr>
          <a:xfrm>
            <a:off x="2895600" y="531813"/>
            <a:ext cx="3505200" cy="2628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2" name="Rectangle 2"/>
          <p:cNvSpPr>
            <a:spLocks noGrp="1" noChangeArrowheads="1"/>
          </p:cNvSpPr>
          <p:nvPr>
            <p:ph type="body" idx="1"/>
          </p:nvPr>
        </p:nvSpPr>
        <p:spPr>
          <a:xfrm>
            <a:off x="930400" y="3329278"/>
            <a:ext cx="7437501" cy="315445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
        <p:nvSpPr>
          <p:cNvPr id="2" name="Date Placeholder 1"/>
          <p:cNvSpPr>
            <a:spLocks noGrp="1"/>
          </p:cNvSpPr>
          <p:nvPr>
            <p:ph type="dt" idx="10"/>
          </p:nvPr>
        </p:nvSpPr>
        <p:spPr/>
        <p:txBody>
          <a:bodyPr/>
          <a:lstStyle/>
          <a:p>
            <a:r>
              <a:rPr lang="en-US" smtClean="0"/>
              <a:t>IDXC 23 April 2017</a:t>
            </a:r>
            <a:endParaRPr lang="en-US"/>
          </a:p>
        </p:txBody>
      </p:sp>
      <p:sp>
        <p:nvSpPr>
          <p:cNvPr id="3" name="Footer Placeholder 2"/>
          <p:cNvSpPr>
            <a:spLocks noGrp="1"/>
          </p:cNvSpPr>
          <p:nvPr>
            <p:ph type="ftr" sz="quarter" idx="11"/>
          </p:nvPr>
        </p:nvSpPr>
        <p:spPr/>
        <p:txBody>
          <a:bodyPr/>
          <a:lstStyle/>
          <a:p>
            <a:r>
              <a:rPr lang="en-US" smtClean="0"/>
              <a:t>Robert Schmieder KK6EK</a:t>
            </a:r>
            <a:endParaRPr lang="en-US"/>
          </a:p>
        </p:txBody>
      </p:sp>
      <p:sp>
        <p:nvSpPr>
          <p:cNvPr id="4" name="Header Placeholder 3"/>
          <p:cNvSpPr>
            <a:spLocks noGrp="1"/>
          </p:cNvSpPr>
          <p:nvPr>
            <p:ph type="hdr" sz="quarter" idx="12"/>
          </p:nvPr>
        </p:nvSpPr>
        <p:spPr/>
        <p:txBody>
          <a:bodyPr/>
          <a:lstStyle/>
          <a:p>
            <a:r>
              <a:rPr lang="en-US" smtClean="0"/>
              <a:t>The Future of DX</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61971" algn="l"/>
                <a:tab pos="1323942" algn="l"/>
                <a:tab pos="1985913" algn="l"/>
                <a:tab pos="2647883" algn="l"/>
              </a:tabLst>
              <a:defRPr>
                <a:solidFill>
                  <a:schemeClr val="tx1"/>
                </a:solidFill>
                <a:latin typeface="Arial" charset="0"/>
                <a:ea typeface="Microsoft YaHei" pitchFamily="34" charset="-122"/>
              </a:defRPr>
            </a:lvl1pPr>
            <a:lvl2pPr eaLnBrk="0">
              <a:tabLst>
                <a:tab pos="661971" algn="l"/>
                <a:tab pos="1323942" algn="l"/>
                <a:tab pos="1985913" algn="l"/>
                <a:tab pos="2647883" algn="l"/>
              </a:tabLst>
              <a:defRPr>
                <a:solidFill>
                  <a:schemeClr val="tx1"/>
                </a:solidFill>
                <a:latin typeface="Arial" charset="0"/>
                <a:ea typeface="Microsoft YaHei" pitchFamily="34" charset="-122"/>
              </a:defRPr>
            </a:lvl2pPr>
            <a:lvl3pPr eaLnBrk="0">
              <a:tabLst>
                <a:tab pos="661971" algn="l"/>
                <a:tab pos="1323942" algn="l"/>
                <a:tab pos="1985913" algn="l"/>
                <a:tab pos="2647883" algn="l"/>
              </a:tabLst>
              <a:defRPr>
                <a:solidFill>
                  <a:schemeClr val="tx1"/>
                </a:solidFill>
                <a:latin typeface="Arial" charset="0"/>
                <a:ea typeface="Microsoft YaHei" pitchFamily="34" charset="-122"/>
              </a:defRPr>
            </a:lvl3pPr>
            <a:lvl4pPr eaLnBrk="0">
              <a:tabLst>
                <a:tab pos="661971" algn="l"/>
                <a:tab pos="1323942" algn="l"/>
                <a:tab pos="1985913" algn="l"/>
                <a:tab pos="2647883" algn="l"/>
              </a:tabLst>
              <a:defRPr>
                <a:solidFill>
                  <a:schemeClr val="tx1"/>
                </a:solidFill>
                <a:latin typeface="Arial" charset="0"/>
                <a:ea typeface="Microsoft YaHei" pitchFamily="34" charset="-122"/>
              </a:defRPr>
            </a:lvl4pPr>
            <a:lvl5pPr eaLnBrk="0">
              <a:tabLst>
                <a:tab pos="661971" algn="l"/>
                <a:tab pos="1323942" algn="l"/>
                <a:tab pos="1985913" algn="l"/>
                <a:tab pos="2647883" algn="l"/>
              </a:tabLst>
              <a:defRPr>
                <a:solidFill>
                  <a:schemeClr val="tx1"/>
                </a:solidFill>
                <a:latin typeface="Arial" charset="0"/>
                <a:ea typeface="Microsoft YaHei" pitchFamily="34" charset="-122"/>
              </a:defRPr>
            </a:lvl5pPr>
            <a:lvl6pPr marL="2299477"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6pPr>
            <a:lvl7pPr marL="2717564"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7pPr>
            <a:lvl8pPr marL="3135652"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8pPr>
            <a:lvl9pPr marL="3553738"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9pPr>
          </a:lstStyle>
          <a:p>
            <a:pPr eaLnBrk="1"/>
            <a:fld id="{7F7891CB-C053-4AB6-87B6-3BEE5681395B}" type="slidenum">
              <a:rPr lang="en-US" altLang="en-US" smtClean="0">
                <a:solidFill>
                  <a:srgbClr val="000000"/>
                </a:solidFill>
                <a:latin typeface="Times New Roman" pitchFamily="18" charset="0"/>
                <a:ea typeface="Arial Unicode MS" pitchFamily="34" charset="-128"/>
                <a:cs typeface="Arial Unicode MS" pitchFamily="34" charset="-128"/>
              </a:rPr>
              <a:pPr eaLnBrk="1"/>
              <a:t>32</a:t>
            </a:fld>
            <a:endParaRPr lang="en-US" altLang="en-US" smtClean="0">
              <a:solidFill>
                <a:srgbClr val="000000"/>
              </a:solidFill>
              <a:latin typeface="Times New Roman" pitchFamily="18" charset="0"/>
              <a:ea typeface="Arial Unicode MS" pitchFamily="34" charset="-128"/>
              <a:cs typeface="Arial Unicode MS" pitchFamily="34" charset="-128"/>
            </a:endParaRPr>
          </a:p>
        </p:txBody>
      </p:sp>
      <p:sp>
        <p:nvSpPr>
          <p:cNvPr id="138243" name="Rectangle 1"/>
          <p:cNvSpPr>
            <a:spLocks noGrp="1" noRot="1" noChangeAspect="1" noChangeArrowheads="1" noTextEdit="1"/>
          </p:cNvSpPr>
          <p:nvPr>
            <p:ph type="sldImg"/>
          </p:nvPr>
        </p:nvSpPr>
        <p:spPr>
          <a:xfrm>
            <a:off x="2895600" y="531813"/>
            <a:ext cx="3505200" cy="2628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4" name="Rectangle 2"/>
          <p:cNvSpPr>
            <a:spLocks noGrp="1" noChangeArrowheads="1"/>
          </p:cNvSpPr>
          <p:nvPr>
            <p:ph type="body" idx="1"/>
          </p:nvPr>
        </p:nvSpPr>
        <p:spPr>
          <a:xfrm>
            <a:off x="930400" y="3329278"/>
            <a:ext cx="7437501" cy="315445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
        <p:nvSpPr>
          <p:cNvPr id="2" name="Date Placeholder 1"/>
          <p:cNvSpPr>
            <a:spLocks noGrp="1"/>
          </p:cNvSpPr>
          <p:nvPr>
            <p:ph type="dt" idx="10"/>
          </p:nvPr>
        </p:nvSpPr>
        <p:spPr/>
        <p:txBody>
          <a:bodyPr/>
          <a:lstStyle/>
          <a:p>
            <a:r>
              <a:rPr lang="en-US" smtClean="0"/>
              <a:t>IDXC 23 April 2017</a:t>
            </a:r>
            <a:endParaRPr lang="en-US"/>
          </a:p>
        </p:txBody>
      </p:sp>
      <p:sp>
        <p:nvSpPr>
          <p:cNvPr id="3" name="Footer Placeholder 2"/>
          <p:cNvSpPr>
            <a:spLocks noGrp="1"/>
          </p:cNvSpPr>
          <p:nvPr>
            <p:ph type="ftr" sz="quarter" idx="11"/>
          </p:nvPr>
        </p:nvSpPr>
        <p:spPr/>
        <p:txBody>
          <a:bodyPr/>
          <a:lstStyle/>
          <a:p>
            <a:r>
              <a:rPr lang="en-US" smtClean="0"/>
              <a:t>Robert Schmieder KK6EK</a:t>
            </a:r>
            <a:endParaRPr lang="en-US"/>
          </a:p>
        </p:txBody>
      </p:sp>
      <p:sp>
        <p:nvSpPr>
          <p:cNvPr id="4" name="Header Placeholder 3"/>
          <p:cNvSpPr>
            <a:spLocks noGrp="1"/>
          </p:cNvSpPr>
          <p:nvPr>
            <p:ph type="hdr" sz="quarter" idx="12"/>
          </p:nvPr>
        </p:nvSpPr>
        <p:spPr/>
        <p:txBody>
          <a:bodyPr/>
          <a:lstStyle/>
          <a:p>
            <a:r>
              <a:rPr lang="en-US" smtClean="0"/>
              <a:t>The Future of DX</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61971" algn="l"/>
                <a:tab pos="1323942" algn="l"/>
                <a:tab pos="1985913" algn="l"/>
                <a:tab pos="2647883" algn="l"/>
              </a:tabLst>
              <a:defRPr>
                <a:solidFill>
                  <a:schemeClr val="tx1"/>
                </a:solidFill>
                <a:latin typeface="Arial" charset="0"/>
                <a:ea typeface="Microsoft YaHei" pitchFamily="34" charset="-122"/>
              </a:defRPr>
            </a:lvl1pPr>
            <a:lvl2pPr eaLnBrk="0">
              <a:tabLst>
                <a:tab pos="661971" algn="l"/>
                <a:tab pos="1323942" algn="l"/>
                <a:tab pos="1985913" algn="l"/>
                <a:tab pos="2647883" algn="l"/>
              </a:tabLst>
              <a:defRPr>
                <a:solidFill>
                  <a:schemeClr val="tx1"/>
                </a:solidFill>
                <a:latin typeface="Arial" charset="0"/>
                <a:ea typeface="Microsoft YaHei" pitchFamily="34" charset="-122"/>
              </a:defRPr>
            </a:lvl2pPr>
            <a:lvl3pPr eaLnBrk="0">
              <a:tabLst>
                <a:tab pos="661971" algn="l"/>
                <a:tab pos="1323942" algn="l"/>
                <a:tab pos="1985913" algn="l"/>
                <a:tab pos="2647883" algn="l"/>
              </a:tabLst>
              <a:defRPr>
                <a:solidFill>
                  <a:schemeClr val="tx1"/>
                </a:solidFill>
                <a:latin typeface="Arial" charset="0"/>
                <a:ea typeface="Microsoft YaHei" pitchFamily="34" charset="-122"/>
              </a:defRPr>
            </a:lvl3pPr>
            <a:lvl4pPr eaLnBrk="0">
              <a:tabLst>
                <a:tab pos="661971" algn="l"/>
                <a:tab pos="1323942" algn="l"/>
                <a:tab pos="1985913" algn="l"/>
                <a:tab pos="2647883" algn="l"/>
              </a:tabLst>
              <a:defRPr>
                <a:solidFill>
                  <a:schemeClr val="tx1"/>
                </a:solidFill>
                <a:latin typeface="Arial" charset="0"/>
                <a:ea typeface="Microsoft YaHei" pitchFamily="34" charset="-122"/>
              </a:defRPr>
            </a:lvl4pPr>
            <a:lvl5pPr eaLnBrk="0">
              <a:tabLst>
                <a:tab pos="661971" algn="l"/>
                <a:tab pos="1323942" algn="l"/>
                <a:tab pos="1985913" algn="l"/>
                <a:tab pos="2647883" algn="l"/>
              </a:tabLst>
              <a:defRPr>
                <a:solidFill>
                  <a:schemeClr val="tx1"/>
                </a:solidFill>
                <a:latin typeface="Arial" charset="0"/>
                <a:ea typeface="Microsoft YaHei" pitchFamily="34" charset="-122"/>
              </a:defRPr>
            </a:lvl5pPr>
            <a:lvl6pPr marL="2299477"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6pPr>
            <a:lvl7pPr marL="2717564"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7pPr>
            <a:lvl8pPr marL="3135652"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8pPr>
            <a:lvl9pPr marL="3553738"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9pPr>
          </a:lstStyle>
          <a:p>
            <a:pPr eaLnBrk="1">
              <a:buFont typeface="Times New Roman" pitchFamily="18" charset="0"/>
              <a:buNone/>
            </a:pPr>
            <a:fld id="{15E0D8A6-6A2F-43F5-B406-39846E5CF3AE}" type="slidenum">
              <a:rPr lang="en-US" altLang="en-US" smtClean="0">
                <a:solidFill>
                  <a:srgbClr val="000000"/>
                </a:solidFill>
                <a:latin typeface="Times New Roman" pitchFamily="18" charset="0"/>
                <a:ea typeface="Arial Unicode MS" pitchFamily="34" charset="-128"/>
                <a:cs typeface="Arial Unicode MS" pitchFamily="34" charset="-128"/>
              </a:rPr>
              <a:pPr eaLnBrk="1">
                <a:buFont typeface="Times New Roman" pitchFamily="18" charset="0"/>
                <a:buNone/>
              </a:pPr>
              <a:t>35</a:t>
            </a:fld>
            <a:endParaRPr lang="en-US" altLang="en-US" smtClean="0">
              <a:solidFill>
                <a:srgbClr val="000000"/>
              </a:solidFill>
              <a:latin typeface="Times New Roman" pitchFamily="18" charset="0"/>
              <a:ea typeface="Arial Unicode MS" pitchFamily="34" charset="-128"/>
              <a:cs typeface="Arial Unicode MS" pitchFamily="34" charset="-128"/>
            </a:endParaRPr>
          </a:p>
        </p:txBody>
      </p:sp>
      <p:sp>
        <p:nvSpPr>
          <p:cNvPr id="135171" name="Rectangle 1"/>
          <p:cNvSpPr>
            <a:spLocks noGrp="1" noRot="1" noChangeAspect="1" noChangeArrowheads="1" noTextEdit="1"/>
          </p:cNvSpPr>
          <p:nvPr>
            <p:ph type="sldImg"/>
          </p:nvPr>
        </p:nvSpPr>
        <p:spPr>
          <a:xfrm>
            <a:off x="2895600" y="531813"/>
            <a:ext cx="3505200" cy="2628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Rectangle 2"/>
          <p:cNvSpPr>
            <a:spLocks noGrp="1" noChangeArrowheads="1"/>
          </p:cNvSpPr>
          <p:nvPr>
            <p:ph type="body" idx="1"/>
          </p:nvPr>
        </p:nvSpPr>
        <p:spPr>
          <a:xfrm>
            <a:off x="930400" y="3329278"/>
            <a:ext cx="7437501" cy="315445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
        <p:nvSpPr>
          <p:cNvPr id="2" name="Date Placeholder 1"/>
          <p:cNvSpPr>
            <a:spLocks noGrp="1"/>
          </p:cNvSpPr>
          <p:nvPr>
            <p:ph type="dt" idx="10"/>
          </p:nvPr>
        </p:nvSpPr>
        <p:spPr/>
        <p:txBody>
          <a:bodyPr/>
          <a:lstStyle/>
          <a:p>
            <a:r>
              <a:rPr lang="en-US" smtClean="0"/>
              <a:t>IDXC 23 April 2017</a:t>
            </a:r>
            <a:endParaRPr lang="en-US"/>
          </a:p>
        </p:txBody>
      </p:sp>
      <p:sp>
        <p:nvSpPr>
          <p:cNvPr id="3" name="Footer Placeholder 2"/>
          <p:cNvSpPr>
            <a:spLocks noGrp="1"/>
          </p:cNvSpPr>
          <p:nvPr>
            <p:ph type="ftr" sz="quarter" idx="11"/>
          </p:nvPr>
        </p:nvSpPr>
        <p:spPr/>
        <p:txBody>
          <a:bodyPr/>
          <a:lstStyle/>
          <a:p>
            <a:r>
              <a:rPr lang="en-US" smtClean="0"/>
              <a:t>Robert Schmieder KK6EK</a:t>
            </a:r>
            <a:endParaRPr lang="en-US"/>
          </a:p>
        </p:txBody>
      </p:sp>
      <p:sp>
        <p:nvSpPr>
          <p:cNvPr id="4" name="Header Placeholder 3"/>
          <p:cNvSpPr>
            <a:spLocks noGrp="1"/>
          </p:cNvSpPr>
          <p:nvPr>
            <p:ph type="hdr" sz="quarter" idx="12"/>
          </p:nvPr>
        </p:nvSpPr>
        <p:spPr/>
        <p:txBody>
          <a:bodyPr/>
          <a:lstStyle/>
          <a:p>
            <a:r>
              <a:rPr lang="en-US" smtClean="0"/>
              <a:t>The Future of DX</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61971" algn="l"/>
                <a:tab pos="1323942" algn="l"/>
                <a:tab pos="1985913" algn="l"/>
                <a:tab pos="2647883" algn="l"/>
              </a:tabLst>
              <a:defRPr>
                <a:solidFill>
                  <a:schemeClr val="tx1"/>
                </a:solidFill>
                <a:latin typeface="Arial" charset="0"/>
                <a:ea typeface="Microsoft YaHei" pitchFamily="34" charset="-122"/>
              </a:defRPr>
            </a:lvl1pPr>
            <a:lvl2pPr eaLnBrk="0">
              <a:tabLst>
                <a:tab pos="661971" algn="l"/>
                <a:tab pos="1323942" algn="l"/>
                <a:tab pos="1985913" algn="l"/>
                <a:tab pos="2647883" algn="l"/>
              </a:tabLst>
              <a:defRPr>
                <a:solidFill>
                  <a:schemeClr val="tx1"/>
                </a:solidFill>
                <a:latin typeface="Arial" charset="0"/>
                <a:ea typeface="Microsoft YaHei" pitchFamily="34" charset="-122"/>
              </a:defRPr>
            </a:lvl2pPr>
            <a:lvl3pPr eaLnBrk="0">
              <a:tabLst>
                <a:tab pos="661971" algn="l"/>
                <a:tab pos="1323942" algn="l"/>
                <a:tab pos="1985913" algn="l"/>
                <a:tab pos="2647883" algn="l"/>
              </a:tabLst>
              <a:defRPr>
                <a:solidFill>
                  <a:schemeClr val="tx1"/>
                </a:solidFill>
                <a:latin typeface="Arial" charset="0"/>
                <a:ea typeface="Microsoft YaHei" pitchFamily="34" charset="-122"/>
              </a:defRPr>
            </a:lvl3pPr>
            <a:lvl4pPr eaLnBrk="0">
              <a:tabLst>
                <a:tab pos="661971" algn="l"/>
                <a:tab pos="1323942" algn="l"/>
                <a:tab pos="1985913" algn="l"/>
                <a:tab pos="2647883" algn="l"/>
              </a:tabLst>
              <a:defRPr>
                <a:solidFill>
                  <a:schemeClr val="tx1"/>
                </a:solidFill>
                <a:latin typeface="Arial" charset="0"/>
                <a:ea typeface="Microsoft YaHei" pitchFamily="34" charset="-122"/>
              </a:defRPr>
            </a:lvl4pPr>
            <a:lvl5pPr eaLnBrk="0">
              <a:tabLst>
                <a:tab pos="661971" algn="l"/>
                <a:tab pos="1323942" algn="l"/>
                <a:tab pos="1985913" algn="l"/>
                <a:tab pos="2647883" algn="l"/>
              </a:tabLst>
              <a:defRPr>
                <a:solidFill>
                  <a:schemeClr val="tx1"/>
                </a:solidFill>
                <a:latin typeface="Arial" charset="0"/>
                <a:ea typeface="Microsoft YaHei" pitchFamily="34" charset="-122"/>
              </a:defRPr>
            </a:lvl5pPr>
            <a:lvl6pPr marL="2299477"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6pPr>
            <a:lvl7pPr marL="2717564"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7pPr>
            <a:lvl8pPr marL="3135652"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8pPr>
            <a:lvl9pPr marL="3553738"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9pPr>
          </a:lstStyle>
          <a:p>
            <a:pPr eaLnBrk="1"/>
            <a:fld id="{F80A3DA7-5029-43C4-9DD7-160D6B8A5C60}" type="slidenum">
              <a:rPr lang="en-US" altLang="en-US" smtClean="0">
                <a:solidFill>
                  <a:srgbClr val="000000"/>
                </a:solidFill>
                <a:latin typeface="Times New Roman" pitchFamily="18" charset="0"/>
                <a:ea typeface="Arial Unicode MS" pitchFamily="34" charset="-128"/>
                <a:cs typeface="Arial Unicode MS" pitchFamily="34" charset="-128"/>
              </a:rPr>
              <a:pPr eaLnBrk="1"/>
              <a:t>36</a:t>
            </a:fld>
            <a:endParaRPr lang="en-US" altLang="en-US" smtClean="0">
              <a:solidFill>
                <a:srgbClr val="000000"/>
              </a:solidFill>
              <a:latin typeface="Times New Roman" pitchFamily="18" charset="0"/>
              <a:ea typeface="Arial Unicode MS" pitchFamily="34" charset="-128"/>
              <a:cs typeface="Arial Unicode MS" pitchFamily="34" charset="-128"/>
            </a:endParaRPr>
          </a:p>
        </p:txBody>
      </p:sp>
      <p:sp>
        <p:nvSpPr>
          <p:cNvPr id="241667" name="Rectangle 1"/>
          <p:cNvSpPr>
            <a:spLocks noGrp="1" noRot="1" noChangeAspect="1" noChangeArrowheads="1" noTextEdit="1"/>
          </p:cNvSpPr>
          <p:nvPr>
            <p:ph type="sldImg"/>
          </p:nvPr>
        </p:nvSpPr>
        <p:spPr>
          <a:xfrm>
            <a:off x="2895600" y="531813"/>
            <a:ext cx="3505200" cy="2628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1668" name="Rectangle 2"/>
          <p:cNvSpPr>
            <a:spLocks noGrp="1" noChangeArrowheads="1"/>
          </p:cNvSpPr>
          <p:nvPr>
            <p:ph type="body" idx="1"/>
          </p:nvPr>
        </p:nvSpPr>
        <p:spPr>
          <a:xfrm>
            <a:off x="930400" y="3329278"/>
            <a:ext cx="7437501" cy="315445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
        <p:nvSpPr>
          <p:cNvPr id="2" name="Date Placeholder 1"/>
          <p:cNvSpPr>
            <a:spLocks noGrp="1"/>
          </p:cNvSpPr>
          <p:nvPr>
            <p:ph type="dt" idx="10"/>
          </p:nvPr>
        </p:nvSpPr>
        <p:spPr/>
        <p:txBody>
          <a:bodyPr/>
          <a:lstStyle/>
          <a:p>
            <a:r>
              <a:rPr lang="en-US" smtClean="0"/>
              <a:t>IDXC 23 April 2017</a:t>
            </a:r>
            <a:endParaRPr lang="en-US"/>
          </a:p>
        </p:txBody>
      </p:sp>
      <p:sp>
        <p:nvSpPr>
          <p:cNvPr id="3" name="Footer Placeholder 2"/>
          <p:cNvSpPr>
            <a:spLocks noGrp="1"/>
          </p:cNvSpPr>
          <p:nvPr>
            <p:ph type="ftr" sz="quarter" idx="11"/>
          </p:nvPr>
        </p:nvSpPr>
        <p:spPr/>
        <p:txBody>
          <a:bodyPr/>
          <a:lstStyle/>
          <a:p>
            <a:r>
              <a:rPr lang="en-US" smtClean="0"/>
              <a:t>Robert Schmieder KK6EK</a:t>
            </a:r>
            <a:endParaRPr lang="en-US"/>
          </a:p>
        </p:txBody>
      </p:sp>
      <p:sp>
        <p:nvSpPr>
          <p:cNvPr id="4" name="Header Placeholder 3"/>
          <p:cNvSpPr>
            <a:spLocks noGrp="1"/>
          </p:cNvSpPr>
          <p:nvPr>
            <p:ph type="hdr" sz="quarter" idx="12"/>
          </p:nvPr>
        </p:nvSpPr>
        <p:spPr/>
        <p:txBody>
          <a:bodyPr/>
          <a:lstStyle/>
          <a:p>
            <a:r>
              <a:rPr lang="en-US" smtClean="0"/>
              <a:t>The Future of DX</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61971" algn="l"/>
                <a:tab pos="1323942" algn="l"/>
                <a:tab pos="1985913" algn="l"/>
                <a:tab pos="2647883" algn="l"/>
              </a:tabLst>
              <a:defRPr>
                <a:solidFill>
                  <a:schemeClr val="tx1"/>
                </a:solidFill>
                <a:latin typeface="Arial" charset="0"/>
                <a:ea typeface="Microsoft YaHei" pitchFamily="34" charset="-122"/>
              </a:defRPr>
            </a:lvl1pPr>
            <a:lvl2pPr eaLnBrk="0">
              <a:tabLst>
                <a:tab pos="661971" algn="l"/>
                <a:tab pos="1323942" algn="l"/>
                <a:tab pos="1985913" algn="l"/>
                <a:tab pos="2647883" algn="l"/>
              </a:tabLst>
              <a:defRPr>
                <a:solidFill>
                  <a:schemeClr val="tx1"/>
                </a:solidFill>
                <a:latin typeface="Arial" charset="0"/>
                <a:ea typeface="Microsoft YaHei" pitchFamily="34" charset="-122"/>
              </a:defRPr>
            </a:lvl2pPr>
            <a:lvl3pPr eaLnBrk="0">
              <a:tabLst>
                <a:tab pos="661971" algn="l"/>
                <a:tab pos="1323942" algn="l"/>
                <a:tab pos="1985913" algn="l"/>
                <a:tab pos="2647883" algn="l"/>
              </a:tabLst>
              <a:defRPr>
                <a:solidFill>
                  <a:schemeClr val="tx1"/>
                </a:solidFill>
                <a:latin typeface="Arial" charset="0"/>
                <a:ea typeface="Microsoft YaHei" pitchFamily="34" charset="-122"/>
              </a:defRPr>
            </a:lvl3pPr>
            <a:lvl4pPr eaLnBrk="0">
              <a:tabLst>
                <a:tab pos="661971" algn="l"/>
                <a:tab pos="1323942" algn="l"/>
                <a:tab pos="1985913" algn="l"/>
                <a:tab pos="2647883" algn="l"/>
              </a:tabLst>
              <a:defRPr>
                <a:solidFill>
                  <a:schemeClr val="tx1"/>
                </a:solidFill>
                <a:latin typeface="Arial" charset="0"/>
                <a:ea typeface="Microsoft YaHei" pitchFamily="34" charset="-122"/>
              </a:defRPr>
            </a:lvl4pPr>
            <a:lvl5pPr eaLnBrk="0">
              <a:tabLst>
                <a:tab pos="661971" algn="l"/>
                <a:tab pos="1323942" algn="l"/>
                <a:tab pos="1985913" algn="l"/>
                <a:tab pos="2647883" algn="l"/>
              </a:tabLst>
              <a:defRPr>
                <a:solidFill>
                  <a:schemeClr val="tx1"/>
                </a:solidFill>
                <a:latin typeface="Arial" charset="0"/>
                <a:ea typeface="Microsoft YaHei" pitchFamily="34" charset="-122"/>
              </a:defRPr>
            </a:lvl5pPr>
            <a:lvl6pPr marL="2299477"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6pPr>
            <a:lvl7pPr marL="2717564"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7pPr>
            <a:lvl8pPr marL="3135652"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8pPr>
            <a:lvl9pPr marL="3553738"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9pPr>
          </a:lstStyle>
          <a:p>
            <a:pPr eaLnBrk="1">
              <a:buFont typeface="Times New Roman" pitchFamily="18" charset="0"/>
              <a:buNone/>
            </a:pPr>
            <a:fld id="{F14F58C3-6B1A-40B2-BD98-22D40F1D9EB9}" type="slidenum">
              <a:rPr lang="en-US" altLang="en-US" smtClean="0">
                <a:solidFill>
                  <a:srgbClr val="000000"/>
                </a:solidFill>
                <a:latin typeface="Times New Roman" pitchFamily="18" charset="0"/>
                <a:ea typeface="Arial Unicode MS" pitchFamily="34" charset="-128"/>
                <a:cs typeface="Arial Unicode MS" pitchFamily="34" charset="-128"/>
              </a:rPr>
              <a:pPr eaLnBrk="1">
                <a:buFont typeface="Times New Roman" pitchFamily="18" charset="0"/>
                <a:buNone/>
              </a:pPr>
              <a:t>40</a:t>
            </a:fld>
            <a:endParaRPr lang="en-US" altLang="en-US" smtClean="0">
              <a:solidFill>
                <a:srgbClr val="000000"/>
              </a:solidFill>
              <a:latin typeface="Times New Roman" pitchFamily="18" charset="0"/>
              <a:ea typeface="Arial Unicode MS" pitchFamily="34" charset="-128"/>
              <a:cs typeface="Arial Unicode MS" pitchFamily="34" charset="-128"/>
            </a:endParaRPr>
          </a:p>
        </p:txBody>
      </p:sp>
      <p:sp>
        <p:nvSpPr>
          <p:cNvPr id="140291" name="Rectangle 1"/>
          <p:cNvSpPr>
            <a:spLocks noGrp="1" noRot="1" noChangeAspect="1" noChangeArrowheads="1" noTextEdit="1"/>
          </p:cNvSpPr>
          <p:nvPr>
            <p:ph type="sldImg"/>
          </p:nvPr>
        </p:nvSpPr>
        <p:spPr>
          <a:xfrm>
            <a:off x="2895600" y="531813"/>
            <a:ext cx="3505200" cy="2628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2" name="Rectangle 2"/>
          <p:cNvSpPr>
            <a:spLocks noGrp="1" noChangeArrowheads="1"/>
          </p:cNvSpPr>
          <p:nvPr>
            <p:ph type="body" idx="1"/>
          </p:nvPr>
        </p:nvSpPr>
        <p:spPr>
          <a:xfrm>
            <a:off x="930400" y="3329278"/>
            <a:ext cx="7437501" cy="315445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
        <p:nvSpPr>
          <p:cNvPr id="2" name="Date Placeholder 1"/>
          <p:cNvSpPr>
            <a:spLocks noGrp="1"/>
          </p:cNvSpPr>
          <p:nvPr>
            <p:ph type="dt" idx="10"/>
          </p:nvPr>
        </p:nvSpPr>
        <p:spPr/>
        <p:txBody>
          <a:bodyPr/>
          <a:lstStyle/>
          <a:p>
            <a:r>
              <a:rPr lang="en-US" smtClean="0"/>
              <a:t>IDXC 23 April 2017</a:t>
            </a:r>
            <a:endParaRPr lang="en-US"/>
          </a:p>
        </p:txBody>
      </p:sp>
      <p:sp>
        <p:nvSpPr>
          <p:cNvPr id="3" name="Footer Placeholder 2"/>
          <p:cNvSpPr>
            <a:spLocks noGrp="1"/>
          </p:cNvSpPr>
          <p:nvPr>
            <p:ph type="ftr" sz="quarter" idx="11"/>
          </p:nvPr>
        </p:nvSpPr>
        <p:spPr/>
        <p:txBody>
          <a:bodyPr/>
          <a:lstStyle/>
          <a:p>
            <a:r>
              <a:rPr lang="en-US" smtClean="0"/>
              <a:t>Robert Schmieder KK6EK</a:t>
            </a:r>
            <a:endParaRPr lang="en-US"/>
          </a:p>
        </p:txBody>
      </p:sp>
      <p:sp>
        <p:nvSpPr>
          <p:cNvPr id="4" name="Header Placeholder 3"/>
          <p:cNvSpPr>
            <a:spLocks noGrp="1"/>
          </p:cNvSpPr>
          <p:nvPr>
            <p:ph type="hdr" sz="quarter" idx="12"/>
          </p:nvPr>
        </p:nvSpPr>
        <p:spPr/>
        <p:txBody>
          <a:bodyPr/>
          <a:lstStyle/>
          <a:p>
            <a:r>
              <a:rPr lang="en-US" smtClean="0"/>
              <a:t>The Future of DX</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61971" algn="l"/>
                <a:tab pos="1323942" algn="l"/>
                <a:tab pos="1985913" algn="l"/>
                <a:tab pos="2647883" algn="l"/>
              </a:tabLst>
              <a:defRPr>
                <a:solidFill>
                  <a:schemeClr val="tx1"/>
                </a:solidFill>
                <a:latin typeface="Arial" charset="0"/>
                <a:ea typeface="Microsoft YaHei" pitchFamily="34" charset="-122"/>
              </a:defRPr>
            </a:lvl1pPr>
            <a:lvl2pPr eaLnBrk="0">
              <a:tabLst>
                <a:tab pos="661971" algn="l"/>
                <a:tab pos="1323942" algn="l"/>
                <a:tab pos="1985913" algn="l"/>
                <a:tab pos="2647883" algn="l"/>
              </a:tabLst>
              <a:defRPr>
                <a:solidFill>
                  <a:schemeClr val="tx1"/>
                </a:solidFill>
                <a:latin typeface="Arial" charset="0"/>
                <a:ea typeface="Microsoft YaHei" pitchFamily="34" charset="-122"/>
              </a:defRPr>
            </a:lvl2pPr>
            <a:lvl3pPr eaLnBrk="0">
              <a:tabLst>
                <a:tab pos="661971" algn="l"/>
                <a:tab pos="1323942" algn="l"/>
                <a:tab pos="1985913" algn="l"/>
                <a:tab pos="2647883" algn="l"/>
              </a:tabLst>
              <a:defRPr>
                <a:solidFill>
                  <a:schemeClr val="tx1"/>
                </a:solidFill>
                <a:latin typeface="Arial" charset="0"/>
                <a:ea typeface="Microsoft YaHei" pitchFamily="34" charset="-122"/>
              </a:defRPr>
            </a:lvl3pPr>
            <a:lvl4pPr eaLnBrk="0">
              <a:tabLst>
                <a:tab pos="661971" algn="l"/>
                <a:tab pos="1323942" algn="l"/>
                <a:tab pos="1985913" algn="l"/>
                <a:tab pos="2647883" algn="l"/>
              </a:tabLst>
              <a:defRPr>
                <a:solidFill>
                  <a:schemeClr val="tx1"/>
                </a:solidFill>
                <a:latin typeface="Arial" charset="0"/>
                <a:ea typeface="Microsoft YaHei" pitchFamily="34" charset="-122"/>
              </a:defRPr>
            </a:lvl4pPr>
            <a:lvl5pPr eaLnBrk="0">
              <a:tabLst>
                <a:tab pos="661971" algn="l"/>
                <a:tab pos="1323942" algn="l"/>
                <a:tab pos="1985913" algn="l"/>
                <a:tab pos="2647883" algn="l"/>
              </a:tabLst>
              <a:defRPr>
                <a:solidFill>
                  <a:schemeClr val="tx1"/>
                </a:solidFill>
                <a:latin typeface="Arial" charset="0"/>
                <a:ea typeface="Microsoft YaHei" pitchFamily="34" charset="-122"/>
              </a:defRPr>
            </a:lvl5pPr>
            <a:lvl6pPr marL="2299477"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6pPr>
            <a:lvl7pPr marL="2717564"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7pPr>
            <a:lvl8pPr marL="3135652"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8pPr>
            <a:lvl9pPr marL="3553738" indent="-209044" defTabSz="418087" eaLnBrk="0" fontAlgn="base" hangingPunct="0">
              <a:lnSpc>
                <a:spcPct val="93000"/>
              </a:lnSpc>
              <a:spcBef>
                <a:spcPct val="0"/>
              </a:spcBef>
              <a:spcAft>
                <a:spcPct val="0"/>
              </a:spcAft>
              <a:buClr>
                <a:srgbClr val="000000"/>
              </a:buClr>
              <a:buSzPct val="100000"/>
              <a:buFont typeface="Times New Roman" pitchFamily="18" charset="0"/>
              <a:tabLst>
                <a:tab pos="661971" algn="l"/>
                <a:tab pos="1323942" algn="l"/>
                <a:tab pos="1985913" algn="l"/>
                <a:tab pos="2647883" algn="l"/>
              </a:tabLst>
              <a:defRPr>
                <a:solidFill>
                  <a:schemeClr val="tx1"/>
                </a:solidFill>
                <a:latin typeface="Arial" charset="0"/>
                <a:ea typeface="Microsoft YaHei" pitchFamily="34" charset="-122"/>
              </a:defRPr>
            </a:lvl9pPr>
          </a:lstStyle>
          <a:p>
            <a:pPr eaLnBrk="1">
              <a:buFont typeface="Times New Roman" pitchFamily="18" charset="0"/>
              <a:buNone/>
            </a:pPr>
            <a:fld id="{0B649BB1-0262-4EE4-97C2-E17F85321E91}" type="slidenum">
              <a:rPr lang="en-US" altLang="en-US" smtClean="0">
                <a:solidFill>
                  <a:srgbClr val="000000"/>
                </a:solidFill>
                <a:latin typeface="Times New Roman" pitchFamily="18" charset="0"/>
                <a:ea typeface="Arial Unicode MS" pitchFamily="34" charset="-128"/>
                <a:cs typeface="Arial Unicode MS" pitchFamily="34" charset="-128"/>
              </a:rPr>
              <a:pPr eaLnBrk="1">
                <a:buFont typeface="Times New Roman" pitchFamily="18" charset="0"/>
                <a:buNone/>
              </a:pPr>
              <a:t>41</a:t>
            </a:fld>
            <a:endParaRPr lang="en-US" altLang="en-US" smtClean="0">
              <a:solidFill>
                <a:srgbClr val="000000"/>
              </a:solidFill>
              <a:latin typeface="Times New Roman" pitchFamily="18" charset="0"/>
              <a:ea typeface="Arial Unicode MS" pitchFamily="34" charset="-128"/>
              <a:cs typeface="Arial Unicode MS" pitchFamily="34" charset="-128"/>
            </a:endParaRPr>
          </a:p>
        </p:txBody>
      </p:sp>
      <p:sp>
        <p:nvSpPr>
          <p:cNvPr id="137219" name="Rectangle 1"/>
          <p:cNvSpPr>
            <a:spLocks noGrp="1" noRot="1" noChangeAspect="1" noChangeArrowheads="1" noTextEdit="1"/>
          </p:cNvSpPr>
          <p:nvPr>
            <p:ph type="sldImg"/>
          </p:nvPr>
        </p:nvSpPr>
        <p:spPr>
          <a:xfrm>
            <a:off x="2895600" y="531813"/>
            <a:ext cx="3505200" cy="2628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p:cNvSpPr>
            <a:spLocks noGrp="1" noChangeArrowheads="1"/>
          </p:cNvSpPr>
          <p:nvPr>
            <p:ph type="body" idx="1"/>
          </p:nvPr>
        </p:nvSpPr>
        <p:spPr>
          <a:xfrm>
            <a:off x="930400" y="3329278"/>
            <a:ext cx="7437501" cy="315445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
        <p:nvSpPr>
          <p:cNvPr id="2" name="Date Placeholder 1"/>
          <p:cNvSpPr>
            <a:spLocks noGrp="1"/>
          </p:cNvSpPr>
          <p:nvPr>
            <p:ph type="dt" idx="10"/>
          </p:nvPr>
        </p:nvSpPr>
        <p:spPr/>
        <p:txBody>
          <a:bodyPr/>
          <a:lstStyle/>
          <a:p>
            <a:r>
              <a:rPr lang="en-US" smtClean="0"/>
              <a:t>IDXC 23 April 2017</a:t>
            </a:r>
            <a:endParaRPr lang="en-US"/>
          </a:p>
        </p:txBody>
      </p:sp>
      <p:sp>
        <p:nvSpPr>
          <p:cNvPr id="3" name="Footer Placeholder 2"/>
          <p:cNvSpPr>
            <a:spLocks noGrp="1"/>
          </p:cNvSpPr>
          <p:nvPr>
            <p:ph type="ftr" sz="quarter" idx="11"/>
          </p:nvPr>
        </p:nvSpPr>
        <p:spPr/>
        <p:txBody>
          <a:bodyPr/>
          <a:lstStyle/>
          <a:p>
            <a:r>
              <a:rPr lang="en-US" smtClean="0"/>
              <a:t>Robert Schmieder KK6EK</a:t>
            </a:r>
            <a:endParaRPr lang="en-US"/>
          </a:p>
        </p:txBody>
      </p:sp>
      <p:sp>
        <p:nvSpPr>
          <p:cNvPr id="4" name="Header Placeholder 3"/>
          <p:cNvSpPr>
            <a:spLocks noGrp="1"/>
          </p:cNvSpPr>
          <p:nvPr>
            <p:ph type="hdr" sz="quarter" idx="12"/>
          </p:nvPr>
        </p:nvSpPr>
        <p:spPr/>
        <p:txBody>
          <a:bodyPr/>
          <a:lstStyle/>
          <a:p>
            <a:r>
              <a:rPr lang="en-US" smtClean="0"/>
              <a:t>The Future of DX</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CF27FC-DC97-4A28-B92F-6179AE41FECE}" type="slidenum">
              <a:rPr lang="en-US" smtClean="0"/>
              <a:t>47</a:t>
            </a:fld>
            <a:endParaRPr lang="en-US"/>
          </a:p>
        </p:txBody>
      </p:sp>
      <p:sp>
        <p:nvSpPr>
          <p:cNvPr id="5" name="Date Placeholder 4"/>
          <p:cNvSpPr>
            <a:spLocks noGrp="1"/>
          </p:cNvSpPr>
          <p:nvPr>
            <p:ph type="dt" idx="11"/>
          </p:nvPr>
        </p:nvSpPr>
        <p:spPr/>
        <p:txBody>
          <a:bodyPr/>
          <a:lstStyle/>
          <a:p>
            <a:r>
              <a:rPr lang="en-US" smtClean="0"/>
              <a:t>IDXC 23 April 2017</a:t>
            </a:r>
            <a:endParaRPr lang="en-US"/>
          </a:p>
        </p:txBody>
      </p:sp>
      <p:sp>
        <p:nvSpPr>
          <p:cNvPr id="6" name="Footer Placeholder 5"/>
          <p:cNvSpPr>
            <a:spLocks noGrp="1"/>
          </p:cNvSpPr>
          <p:nvPr>
            <p:ph type="ftr" sz="quarter" idx="12"/>
          </p:nvPr>
        </p:nvSpPr>
        <p:spPr/>
        <p:txBody>
          <a:bodyPr/>
          <a:lstStyle/>
          <a:p>
            <a:r>
              <a:rPr lang="en-US" smtClean="0"/>
              <a:t>Robert Schmieder KK6EK</a:t>
            </a:r>
            <a:endParaRPr lang="en-US"/>
          </a:p>
        </p:txBody>
      </p:sp>
      <p:sp>
        <p:nvSpPr>
          <p:cNvPr id="7" name="Header Placeholder 6"/>
          <p:cNvSpPr>
            <a:spLocks noGrp="1"/>
          </p:cNvSpPr>
          <p:nvPr>
            <p:ph type="hdr" sz="quarter" idx="13"/>
          </p:nvPr>
        </p:nvSpPr>
        <p:spPr/>
        <p:txBody>
          <a:bodyPr/>
          <a:lstStyle/>
          <a:p>
            <a:r>
              <a:rPr lang="en-US" smtClean="0"/>
              <a:t>The Future of DX</a:t>
            </a:r>
            <a:endParaRPr lang="en-US"/>
          </a:p>
        </p:txBody>
      </p:sp>
    </p:spTree>
    <p:extLst>
      <p:ext uri="{BB962C8B-B14F-4D97-AF65-F5344CB8AC3E}">
        <p14:creationId xmlns:p14="http://schemas.microsoft.com/office/powerpoint/2010/main" val="3478287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92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E0C8F-7808-4267-B589-FDEEA43694E1}" type="slidenum">
              <a:rPr lang="en-US" smtClean="0"/>
              <a:t>‹#›</a:t>
            </a:fld>
            <a:endParaRPr lang="en-US"/>
          </a:p>
        </p:txBody>
      </p:sp>
    </p:spTree>
    <p:extLst>
      <p:ext uri="{BB962C8B-B14F-4D97-AF65-F5344CB8AC3E}">
        <p14:creationId xmlns:p14="http://schemas.microsoft.com/office/powerpoint/2010/main" val="106422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E0C8F-7808-4267-B589-FDEEA43694E1}" type="slidenum">
              <a:rPr lang="en-US" smtClean="0"/>
              <a:t>‹#›</a:t>
            </a:fld>
            <a:endParaRPr lang="en-US"/>
          </a:p>
        </p:txBody>
      </p:sp>
    </p:spTree>
    <p:extLst>
      <p:ext uri="{BB962C8B-B14F-4D97-AF65-F5344CB8AC3E}">
        <p14:creationId xmlns:p14="http://schemas.microsoft.com/office/powerpoint/2010/main" val="121114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130425"/>
            <a:ext cx="7770813" cy="1468438"/>
          </a:xfrm>
        </p:spPr>
        <p:txBody>
          <a:bodyPr/>
          <a:lstStyle/>
          <a:p>
            <a:r>
              <a:rPr lang="en-US" smtClean="0"/>
              <a:t>Click to edit Master title style</a:t>
            </a:r>
            <a:endParaRPr lang="en-US"/>
          </a:p>
        </p:txBody>
      </p:sp>
      <p:sp>
        <p:nvSpPr>
          <p:cNvPr id="3" name="Rectangle 2"/>
          <p:cNvSpPr>
            <a:spLocks noGrp="1" noChangeArrowheads="1"/>
          </p:cNvSpPr>
          <p:nvPr>
            <p:ph type="dt" idx="10"/>
          </p:nvPr>
        </p:nvSpPr>
        <p:spPr>
          <a:ln/>
        </p:spPr>
        <p:txBody>
          <a:bodyPr/>
          <a:lstStyle>
            <a:lvl1pPr>
              <a:defRPr/>
            </a:lvl1pPr>
          </a:lstStyle>
          <a:p>
            <a:pPr>
              <a:defRPr/>
            </a:pPr>
            <a:endParaRPr lang="en-US" altLang="en-US"/>
          </a:p>
        </p:txBody>
      </p:sp>
      <p:sp>
        <p:nvSpPr>
          <p:cNvPr id="4" name="Rectangle 4"/>
          <p:cNvSpPr>
            <a:spLocks noGrp="1" noChangeArrowheads="1"/>
          </p:cNvSpPr>
          <p:nvPr>
            <p:ph type="sldNum" idx="11"/>
          </p:nvPr>
        </p:nvSpPr>
        <p:spPr>
          <a:ln/>
        </p:spPr>
        <p:txBody>
          <a:bodyPr/>
          <a:lstStyle>
            <a:lvl1pPr>
              <a:defRPr/>
            </a:lvl1pPr>
          </a:lstStyle>
          <a:p>
            <a:pPr>
              <a:defRPr/>
            </a:pPr>
            <a:fld id="{476A45DD-84DD-46E2-944E-6BFEE4569BBF}" type="slidenum">
              <a:rPr lang="en-US" altLang="en-US"/>
              <a:pPr>
                <a:defRPr/>
              </a:pPr>
              <a:t>‹#›</a:t>
            </a:fld>
            <a:endParaRPr lang="en-US" altLang="en-US"/>
          </a:p>
        </p:txBody>
      </p:sp>
    </p:spTree>
    <p:extLst>
      <p:ext uri="{BB962C8B-B14F-4D97-AF65-F5344CB8AC3E}">
        <p14:creationId xmlns:p14="http://schemas.microsoft.com/office/powerpoint/2010/main" val="119862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E0C8F-7808-4267-B589-FDEEA43694E1}" type="slidenum">
              <a:rPr lang="en-US" smtClean="0"/>
              <a:t>‹#›</a:t>
            </a:fld>
            <a:endParaRPr lang="en-US"/>
          </a:p>
        </p:txBody>
      </p:sp>
    </p:spTree>
    <p:extLst>
      <p:ext uri="{BB962C8B-B14F-4D97-AF65-F5344CB8AC3E}">
        <p14:creationId xmlns:p14="http://schemas.microsoft.com/office/powerpoint/2010/main" val="125718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E0C8F-7808-4267-B589-FDEEA43694E1}" type="slidenum">
              <a:rPr lang="en-US" smtClean="0"/>
              <a:t>‹#›</a:t>
            </a:fld>
            <a:endParaRPr lang="en-US"/>
          </a:p>
        </p:txBody>
      </p:sp>
    </p:spTree>
    <p:extLst>
      <p:ext uri="{BB962C8B-B14F-4D97-AF65-F5344CB8AC3E}">
        <p14:creationId xmlns:p14="http://schemas.microsoft.com/office/powerpoint/2010/main" val="287006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7E0C8F-7808-4267-B589-FDEEA43694E1}" type="slidenum">
              <a:rPr lang="en-US" smtClean="0"/>
              <a:t>‹#›</a:t>
            </a:fld>
            <a:endParaRPr lang="en-US"/>
          </a:p>
        </p:txBody>
      </p:sp>
    </p:spTree>
    <p:extLst>
      <p:ext uri="{BB962C8B-B14F-4D97-AF65-F5344CB8AC3E}">
        <p14:creationId xmlns:p14="http://schemas.microsoft.com/office/powerpoint/2010/main" val="300915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7E0C8F-7808-4267-B589-FDEEA43694E1}" type="slidenum">
              <a:rPr lang="en-US" smtClean="0"/>
              <a:t>‹#›</a:t>
            </a:fld>
            <a:endParaRPr lang="en-US"/>
          </a:p>
        </p:txBody>
      </p:sp>
    </p:spTree>
    <p:extLst>
      <p:ext uri="{BB962C8B-B14F-4D97-AF65-F5344CB8AC3E}">
        <p14:creationId xmlns:p14="http://schemas.microsoft.com/office/powerpoint/2010/main" val="406617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7E0C8F-7808-4267-B589-FDEEA43694E1}" type="slidenum">
              <a:rPr lang="en-US" smtClean="0"/>
              <a:t>‹#›</a:t>
            </a:fld>
            <a:endParaRPr lang="en-US"/>
          </a:p>
        </p:txBody>
      </p:sp>
    </p:spTree>
    <p:extLst>
      <p:ext uri="{BB962C8B-B14F-4D97-AF65-F5344CB8AC3E}">
        <p14:creationId xmlns:p14="http://schemas.microsoft.com/office/powerpoint/2010/main" val="11957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7E0C8F-7808-4267-B589-FDEEA43694E1}" type="slidenum">
              <a:rPr lang="en-US" smtClean="0"/>
              <a:t>‹#›</a:t>
            </a:fld>
            <a:endParaRPr lang="en-US"/>
          </a:p>
        </p:txBody>
      </p:sp>
    </p:spTree>
    <p:extLst>
      <p:ext uri="{BB962C8B-B14F-4D97-AF65-F5344CB8AC3E}">
        <p14:creationId xmlns:p14="http://schemas.microsoft.com/office/powerpoint/2010/main" val="165148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7E0C8F-7808-4267-B589-FDEEA43694E1}" type="slidenum">
              <a:rPr lang="en-US" smtClean="0"/>
              <a:t>‹#›</a:t>
            </a:fld>
            <a:endParaRPr lang="en-US"/>
          </a:p>
        </p:txBody>
      </p:sp>
    </p:spTree>
    <p:extLst>
      <p:ext uri="{BB962C8B-B14F-4D97-AF65-F5344CB8AC3E}">
        <p14:creationId xmlns:p14="http://schemas.microsoft.com/office/powerpoint/2010/main" val="160424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7E0C8F-7808-4267-B589-FDEEA43694E1}" type="slidenum">
              <a:rPr lang="en-US" smtClean="0"/>
              <a:t>‹#›</a:t>
            </a:fld>
            <a:endParaRPr lang="en-US"/>
          </a:p>
        </p:txBody>
      </p:sp>
    </p:spTree>
    <p:extLst>
      <p:ext uri="{BB962C8B-B14F-4D97-AF65-F5344CB8AC3E}">
        <p14:creationId xmlns:p14="http://schemas.microsoft.com/office/powerpoint/2010/main" val="244961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E0C8F-7808-4267-B589-FDEEA43694E1}" type="slidenum">
              <a:rPr lang="en-US" smtClean="0"/>
              <a:t>‹#›</a:t>
            </a:fld>
            <a:endParaRPr lang="en-US"/>
          </a:p>
        </p:txBody>
      </p:sp>
    </p:spTree>
    <p:extLst>
      <p:ext uri="{BB962C8B-B14F-4D97-AF65-F5344CB8AC3E}">
        <p14:creationId xmlns:p14="http://schemas.microsoft.com/office/powerpoint/2010/main" val="1926375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gif"/><Relationship Id="rId2" Type="http://schemas.openxmlformats.org/officeDocument/2006/relationships/image" Target="../media/image11.gif"/><Relationship Id="rId1" Type="http://schemas.openxmlformats.org/officeDocument/2006/relationships/slideLayout" Target="../slideLayouts/slideLayout1.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74236" y="685800"/>
            <a:ext cx="6483954" cy="1200329"/>
          </a:xfrm>
          <a:prstGeom prst="rect">
            <a:avLst/>
          </a:prstGeom>
          <a:noFill/>
        </p:spPr>
        <p:txBody>
          <a:bodyPr wrap="none" rtlCol="0">
            <a:spAutoFit/>
          </a:bodyPr>
          <a:lstStyle/>
          <a:p>
            <a:pPr algn="ctr"/>
            <a:r>
              <a:rPr lang="en-US" sz="7200" dirty="0" smtClean="0">
                <a:solidFill>
                  <a:srgbClr val="FF0000"/>
                </a:solidFill>
                <a:latin typeface="+mn-lt"/>
              </a:rPr>
              <a:t>The Future of DX</a:t>
            </a:r>
            <a:endParaRPr lang="en-US" sz="7200" dirty="0">
              <a:solidFill>
                <a:srgbClr val="FF0000"/>
              </a:solidFill>
              <a:latin typeface="+mn-lt"/>
            </a:endParaRPr>
          </a:p>
        </p:txBody>
      </p:sp>
      <p:sp>
        <p:nvSpPr>
          <p:cNvPr id="4" name="TextBox 3"/>
          <p:cNvSpPr txBox="1"/>
          <p:nvPr/>
        </p:nvSpPr>
        <p:spPr>
          <a:xfrm>
            <a:off x="2196320" y="1886129"/>
            <a:ext cx="4839786" cy="584775"/>
          </a:xfrm>
          <a:prstGeom prst="rect">
            <a:avLst/>
          </a:prstGeom>
          <a:noFill/>
        </p:spPr>
        <p:txBody>
          <a:bodyPr wrap="none" rtlCol="0">
            <a:spAutoFit/>
          </a:bodyPr>
          <a:lstStyle/>
          <a:p>
            <a:r>
              <a:rPr lang="en-US" sz="3200" dirty="0" smtClean="0">
                <a:solidFill>
                  <a:schemeClr val="bg1"/>
                </a:solidFill>
              </a:rPr>
              <a:t>Robert W. Schmieder KK6EK</a:t>
            </a:r>
          </a:p>
        </p:txBody>
      </p:sp>
      <p:sp>
        <p:nvSpPr>
          <p:cNvPr id="5" name="TextBox 4"/>
          <p:cNvSpPr txBox="1"/>
          <p:nvPr/>
        </p:nvSpPr>
        <p:spPr>
          <a:xfrm>
            <a:off x="2759359" y="5334000"/>
            <a:ext cx="3713709" cy="1200329"/>
          </a:xfrm>
          <a:prstGeom prst="rect">
            <a:avLst/>
          </a:prstGeom>
          <a:noFill/>
        </p:spPr>
        <p:txBody>
          <a:bodyPr wrap="none" rtlCol="0">
            <a:spAutoFit/>
          </a:bodyPr>
          <a:lstStyle/>
          <a:p>
            <a:pPr algn="ctr"/>
            <a:r>
              <a:rPr lang="en-US" sz="2400" dirty="0" smtClean="0">
                <a:solidFill>
                  <a:schemeClr val="bg1"/>
                </a:solidFill>
              </a:rPr>
              <a:t>International DX Convention</a:t>
            </a:r>
          </a:p>
          <a:p>
            <a:pPr algn="ctr"/>
            <a:r>
              <a:rPr lang="en-US" sz="2400" dirty="0" smtClean="0">
                <a:solidFill>
                  <a:schemeClr val="bg1"/>
                </a:solidFill>
              </a:rPr>
              <a:t>Visalia, CA</a:t>
            </a:r>
          </a:p>
          <a:p>
            <a:pPr algn="ctr"/>
            <a:r>
              <a:rPr lang="en-US" sz="2400" dirty="0" smtClean="0">
                <a:solidFill>
                  <a:schemeClr val="bg1"/>
                </a:solidFill>
              </a:rPr>
              <a:t>23 April 2017</a:t>
            </a:r>
          </a:p>
        </p:txBody>
      </p:sp>
    </p:spTree>
    <p:extLst>
      <p:ext uri="{BB962C8B-B14F-4D97-AF65-F5344CB8AC3E}">
        <p14:creationId xmlns:p14="http://schemas.microsoft.com/office/powerpoint/2010/main" val="2149166369"/>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219199"/>
            <a:ext cx="6019800" cy="4770537"/>
          </a:xfrm>
          <a:prstGeom prst="rect">
            <a:avLst/>
          </a:prstGeom>
          <a:noFill/>
        </p:spPr>
        <p:txBody>
          <a:bodyPr wrap="square" rtlCol="0">
            <a:spAutoFit/>
          </a:bodyPr>
          <a:lstStyle/>
          <a:p>
            <a:r>
              <a:rPr lang="en-US" sz="3200" dirty="0" smtClean="0">
                <a:solidFill>
                  <a:srgbClr val="0000FF"/>
                </a:solidFill>
              </a:rPr>
              <a:t>DX is Still a Thing!</a:t>
            </a:r>
          </a:p>
          <a:p>
            <a:r>
              <a:rPr lang="en-US" sz="3200" dirty="0" smtClean="0">
                <a:solidFill>
                  <a:srgbClr val="FF0000"/>
                </a:solidFill>
              </a:rPr>
              <a:t>	Phase </a:t>
            </a:r>
            <a:r>
              <a:rPr lang="en-US" sz="4000" dirty="0" smtClean="0">
                <a:solidFill>
                  <a:srgbClr val="FF0000"/>
                </a:solidFill>
              </a:rPr>
              <a:t>0	DX IS!</a:t>
            </a:r>
          </a:p>
          <a:p>
            <a:r>
              <a:rPr lang="en-US" sz="3200" dirty="0" smtClean="0">
                <a:solidFill>
                  <a:srgbClr val="FF0000"/>
                </a:solidFill>
              </a:rPr>
              <a:t>	Phase </a:t>
            </a:r>
            <a:r>
              <a:rPr lang="en-US" sz="4000" dirty="0" smtClean="0">
                <a:solidFill>
                  <a:srgbClr val="FF0000"/>
                </a:solidFill>
              </a:rPr>
              <a:t>1	Internet</a:t>
            </a:r>
            <a:endParaRPr lang="en-US" sz="4000" dirty="0">
              <a:solidFill>
                <a:srgbClr val="FF0000"/>
              </a:solidFill>
            </a:endParaRPr>
          </a:p>
          <a:p>
            <a:r>
              <a:rPr lang="en-US" sz="3200" dirty="0" smtClean="0">
                <a:solidFill>
                  <a:srgbClr val="FF0000"/>
                </a:solidFill>
              </a:rPr>
              <a:t>	Phase </a:t>
            </a:r>
            <a:r>
              <a:rPr lang="en-US" sz="4000" dirty="0" smtClean="0">
                <a:solidFill>
                  <a:srgbClr val="FF0000"/>
                </a:solidFill>
              </a:rPr>
              <a:t>2	Real-time</a:t>
            </a:r>
            <a:endParaRPr lang="en-US" sz="4000" dirty="0">
              <a:solidFill>
                <a:srgbClr val="FF0000"/>
              </a:solidFill>
            </a:endParaRPr>
          </a:p>
          <a:p>
            <a:r>
              <a:rPr lang="en-US" sz="3200" dirty="0" smtClean="0">
                <a:solidFill>
                  <a:srgbClr val="FF0000"/>
                </a:solidFill>
              </a:rPr>
              <a:t>	Phase </a:t>
            </a:r>
            <a:r>
              <a:rPr lang="en-US" sz="4000" dirty="0" smtClean="0">
                <a:solidFill>
                  <a:srgbClr val="FF0000"/>
                </a:solidFill>
              </a:rPr>
              <a:t>3	Social Media</a:t>
            </a:r>
          </a:p>
          <a:p>
            <a:r>
              <a:rPr lang="en-US" sz="3200" dirty="0" smtClean="0">
                <a:solidFill>
                  <a:srgbClr val="FF0000"/>
                </a:solidFill>
              </a:rPr>
              <a:t>	Phase </a:t>
            </a:r>
            <a:r>
              <a:rPr lang="en-US" sz="4000" dirty="0" smtClean="0">
                <a:solidFill>
                  <a:srgbClr val="FF0000"/>
                </a:solidFill>
              </a:rPr>
              <a:t>4	Systems</a:t>
            </a:r>
            <a:endParaRPr lang="en-US" sz="4000" dirty="0">
              <a:solidFill>
                <a:srgbClr val="FF0000"/>
              </a:solidFill>
            </a:endParaRPr>
          </a:p>
          <a:p>
            <a:r>
              <a:rPr lang="en-US" sz="3200" dirty="0" smtClean="0">
                <a:solidFill>
                  <a:srgbClr val="FF0000"/>
                </a:solidFill>
              </a:rPr>
              <a:t>	Phase </a:t>
            </a:r>
            <a:r>
              <a:rPr lang="en-US" sz="4000" dirty="0" smtClean="0">
                <a:solidFill>
                  <a:srgbClr val="FF0000"/>
                </a:solidFill>
              </a:rPr>
              <a:t>5	SET	</a:t>
            </a:r>
          </a:p>
          <a:p>
            <a:r>
              <a:rPr lang="en-US" sz="3200" dirty="0" smtClean="0">
                <a:solidFill>
                  <a:srgbClr val="0000FF"/>
                </a:solidFill>
              </a:rPr>
              <a:t>Your Part in DX of the Future</a:t>
            </a:r>
            <a:endParaRPr lang="en-US" sz="3200" dirty="0">
              <a:solidFill>
                <a:srgbClr val="0000FF"/>
              </a:solidFill>
            </a:endParaRPr>
          </a:p>
        </p:txBody>
      </p:sp>
      <p:sp>
        <p:nvSpPr>
          <p:cNvPr id="4" name="TextBox 3"/>
          <p:cNvSpPr txBox="1"/>
          <p:nvPr/>
        </p:nvSpPr>
        <p:spPr>
          <a:xfrm>
            <a:off x="323850" y="381000"/>
            <a:ext cx="8496300" cy="646331"/>
          </a:xfrm>
          <a:prstGeom prst="rect">
            <a:avLst/>
          </a:prstGeom>
          <a:noFill/>
        </p:spPr>
        <p:txBody>
          <a:bodyPr wrap="square" rtlCol="0">
            <a:spAutoFit/>
          </a:bodyPr>
          <a:lstStyle/>
          <a:p>
            <a:pPr algn="ctr"/>
            <a:r>
              <a:rPr lang="en-US" sz="3600" dirty="0"/>
              <a:t>My view of the </a:t>
            </a:r>
            <a:r>
              <a:rPr lang="en-US" sz="3600" dirty="0" smtClean="0"/>
              <a:t>evolution </a:t>
            </a:r>
            <a:r>
              <a:rPr lang="en-US" sz="3600" dirty="0"/>
              <a:t>of DX</a:t>
            </a:r>
          </a:p>
        </p:txBody>
      </p:sp>
    </p:spTree>
    <p:extLst>
      <p:ext uri="{BB962C8B-B14F-4D97-AF65-F5344CB8AC3E}">
        <p14:creationId xmlns:p14="http://schemas.microsoft.com/office/powerpoint/2010/main" val="990089011"/>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N:\__HD_2016_POST-EXPEDITION\__HD_2016_PPT\_PPT__HD_2016_Visalia_Future_DXing_DXpeditions\6. images\4. Phase 4\Stairs\Ex_SB_Stair_3_opt (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156307"/>
            <a:ext cx="3140391" cy="45177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372159"/>
            <a:ext cx="8686800" cy="646331"/>
          </a:xfrm>
          <a:prstGeom prst="rect">
            <a:avLst/>
          </a:prstGeom>
          <a:noFill/>
        </p:spPr>
        <p:txBody>
          <a:bodyPr wrap="square" rtlCol="0">
            <a:spAutoFit/>
          </a:bodyPr>
          <a:lstStyle/>
          <a:p>
            <a:pPr algn="ctr"/>
            <a:r>
              <a:rPr lang="en-US" sz="3600" dirty="0" smtClean="0">
                <a:latin typeface="Arial Unicode MS" panose="020B0604020202020204" pitchFamily="34" charset="-128"/>
                <a:ea typeface="Arial Unicode MS" panose="020B0604020202020204" pitchFamily="34" charset="-128"/>
                <a:cs typeface="Arial Unicode MS" panose="020B0604020202020204" pitchFamily="34" charset="-128"/>
              </a:rPr>
              <a:t>DX has evolved like flights of stairs</a:t>
            </a:r>
            <a:endParaRPr lang="en-US" sz="3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TextBox 1"/>
          <p:cNvSpPr txBox="1"/>
          <p:nvPr/>
        </p:nvSpPr>
        <p:spPr>
          <a:xfrm>
            <a:off x="1086143" y="5867400"/>
            <a:ext cx="6971717" cy="461665"/>
          </a:xfrm>
          <a:prstGeom prst="rect">
            <a:avLst/>
          </a:prstGeom>
          <a:noFill/>
        </p:spPr>
        <p:txBody>
          <a:bodyPr wrap="none" rtlCol="0">
            <a:spAutoFit/>
          </a:bodyPr>
          <a:lstStyle/>
          <a:p>
            <a:pPr algn="ctr"/>
            <a:r>
              <a:rPr lang="en-US" sz="2400" dirty="0" smtClean="0"/>
              <a:t>Each flight is followed by a landing, then another flight</a:t>
            </a:r>
            <a:endParaRPr lang="en-US" sz="2400" dirty="0"/>
          </a:p>
        </p:txBody>
      </p:sp>
      <p:pic>
        <p:nvPicPr>
          <p:cNvPr id="7" name="Picture 4" descr="N:\__HD_2016_POST-EXPEDITION\__HD_2016_PPT\_PPT__HD_2016_Visalia_Future_DXing_DXpeditions\Images\4. Phase 4\Stairs\Stairca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372858"/>
            <a:ext cx="3647910" cy="4084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851008"/>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8819"/>
            <a:ext cx="8229600" cy="1630362"/>
          </a:xfrm>
        </p:spPr>
        <p:txBody>
          <a:bodyPr>
            <a:normAutofit fontScale="90000"/>
          </a:bodyPr>
          <a:lstStyle/>
          <a:p>
            <a:r>
              <a:rPr lang="en-US" dirty="0" smtClean="0"/>
              <a:t>PHASE 0	   1915-1995</a:t>
            </a:r>
            <a:br>
              <a:rPr lang="en-US" dirty="0" smtClean="0"/>
            </a:br>
            <a:r>
              <a:rPr lang="en-US" sz="10700" dirty="0" smtClean="0"/>
              <a:t>DX IS!</a:t>
            </a:r>
            <a:endParaRPr lang="en-US" sz="10700" dirty="0"/>
          </a:p>
        </p:txBody>
      </p:sp>
      <p:sp>
        <p:nvSpPr>
          <p:cNvPr id="6" name="TextBox 5"/>
          <p:cNvSpPr txBox="1"/>
          <p:nvPr/>
        </p:nvSpPr>
        <p:spPr>
          <a:xfrm>
            <a:off x="3657600" y="1524000"/>
            <a:ext cx="2133918" cy="4708981"/>
          </a:xfrm>
          <a:prstGeom prst="rect">
            <a:avLst/>
          </a:prstGeom>
          <a:noFill/>
        </p:spPr>
        <p:txBody>
          <a:bodyPr wrap="none" rtlCol="0">
            <a:spAutoFit/>
          </a:bodyPr>
          <a:lstStyle/>
          <a:p>
            <a:r>
              <a:rPr lang="en-US" sz="30000" dirty="0"/>
              <a:t>0</a:t>
            </a:r>
          </a:p>
        </p:txBody>
      </p:sp>
    </p:spTree>
    <p:extLst>
      <p:ext uri="{BB962C8B-B14F-4D97-AF65-F5344CB8AC3E}">
        <p14:creationId xmlns:p14="http://schemas.microsoft.com/office/powerpoint/2010/main" val="1399035417"/>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WAC contin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645209"/>
            <a:ext cx="3419500" cy="19800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Q zone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163" y="545366"/>
            <a:ext cx="3400127" cy="19688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TU zone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6583" y="2590800"/>
            <a:ext cx="3414334" cy="19770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id squares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573" y="2590801"/>
            <a:ext cx="3414334" cy="19770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BP bea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8573" y="533400"/>
            <a:ext cx="3420792" cy="19808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JA m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8573" y="4648200"/>
            <a:ext cx="3414334" cy="19770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16200000">
            <a:off x="-2309106" y="3317722"/>
            <a:ext cx="6360631" cy="523220"/>
          </a:xfrm>
          <a:prstGeom prst="rect">
            <a:avLst/>
          </a:prstGeom>
          <a:noFill/>
        </p:spPr>
        <p:txBody>
          <a:bodyPr wrap="square" rtlCol="0">
            <a:spAutoFit/>
          </a:bodyPr>
          <a:lstStyle/>
          <a:p>
            <a:pPr algn="ctr"/>
            <a:r>
              <a:rPr lang="en-US" sz="2800" dirty="0" err="1" smtClean="0">
                <a:solidFill>
                  <a:schemeClr val="bg1"/>
                </a:solidFill>
              </a:rPr>
              <a:t>Dxing</a:t>
            </a:r>
            <a:r>
              <a:rPr lang="en-US" sz="2800" dirty="0" smtClean="0">
                <a:solidFill>
                  <a:schemeClr val="bg1"/>
                </a:solidFill>
              </a:rPr>
              <a:t> and </a:t>
            </a:r>
            <a:r>
              <a:rPr lang="en-US" sz="2800" dirty="0" err="1" smtClean="0">
                <a:solidFill>
                  <a:schemeClr val="bg1"/>
                </a:solidFill>
              </a:rPr>
              <a:t>DXpeditioning</a:t>
            </a:r>
            <a:r>
              <a:rPr lang="en-US" sz="2800" dirty="0" smtClean="0">
                <a:solidFill>
                  <a:schemeClr val="bg1"/>
                </a:solidFill>
              </a:rPr>
              <a:t> have matured</a:t>
            </a:r>
            <a:endParaRPr lang="en-US" sz="2800" dirty="0">
              <a:solidFill>
                <a:schemeClr val="bg1"/>
              </a:solidFill>
            </a:endParaRPr>
          </a:p>
        </p:txBody>
      </p:sp>
    </p:spTree>
    <p:extLst>
      <p:ext uri="{BB962C8B-B14F-4D97-AF65-F5344CB8AC3E}">
        <p14:creationId xmlns:p14="http://schemas.microsoft.com/office/powerpoint/2010/main" val="3314800362"/>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N:\__HD_2016_POST-EXPEDITION\__HD_2016_PPT\_PPT__HD_2016_Visalia_Future_DXing_DXpeditions\6. images\QS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5535"/>
            <a:ext cx="8980607"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800362"/>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_DXA_Book\_DXA_COVER\KY6R DXCC chart\KY6R chart_pro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600200"/>
            <a:ext cx="7946857" cy="369960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00100" y="372159"/>
            <a:ext cx="7543800" cy="646331"/>
          </a:xfrm>
          <a:prstGeom prst="rect">
            <a:avLst/>
          </a:prstGeom>
          <a:noFill/>
        </p:spPr>
        <p:txBody>
          <a:bodyPr wrap="square" rtlCol="0">
            <a:spAutoFit/>
          </a:bodyPr>
          <a:lstStyle/>
          <a:p>
            <a:pPr algn="ctr"/>
            <a:r>
              <a:rPr lang="en-US" sz="3600" dirty="0" smtClean="0"/>
              <a:t>The Phases of DX</a:t>
            </a:r>
            <a:endParaRPr lang="en-US" sz="3600" dirty="0"/>
          </a:p>
        </p:txBody>
      </p:sp>
      <p:sp>
        <p:nvSpPr>
          <p:cNvPr id="20" name="TextBox 19"/>
          <p:cNvSpPr txBox="1"/>
          <p:nvPr/>
        </p:nvSpPr>
        <p:spPr>
          <a:xfrm>
            <a:off x="6781800" y="6248449"/>
            <a:ext cx="2010550" cy="369332"/>
          </a:xfrm>
          <a:prstGeom prst="rect">
            <a:avLst/>
          </a:prstGeom>
          <a:noFill/>
        </p:spPr>
        <p:txBody>
          <a:bodyPr wrap="none" rtlCol="0">
            <a:spAutoFit/>
          </a:bodyPr>
          <a:lstStyle/>
          <a:p>
            <a:r>
              <a:rPr lang="en-US" dirty="0" smtClean="0"/>
              <a:t>Graphic: Rich KY6R</a:t>
            </a:r>
            <a:endParaRPr lang="en-US" dirty="0"/>
          </a:p>
        </p:txBody>
      </p:sp>
      <p:sp>
        <p:nvSpPr>
          <p:cNvPr id="15" name="Right Arrow 14"/>
          <p:cNvSpPr/>
          <p:nvPr/>
        </p:nvSpPr>
        <p:spPr>
          <a:xfrm>
            <a:off x="-152401" y="4177100"/>
            <a:ext cx="6629401"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4321322" y="3505200"/>
            <a:ext cx="501356" cy="886599"/>
            <a:chOff x="4321322" y="3505200"/>
            <a:chExt cx="501356" cy="886599"/>
          </a:xfrm>
        </p:grpSpPr>
        <p:sp>
          <p:nvSpPr>
            <p:cNvPr id="14" name="TextBox 13"/>
            <p:cNvSpPr txBox="1"/>
            <p:nvPr/>
          </p:nvSpPr>
          <p:spPr>
            <a:xfrm>
              <a:off x="4388296" y="350520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0</a:t>
              </a:r>
              <a:endParaRPr lang="en-US" sz="2800" dirty="0">
                <a:solidFill>
                  <a:srgbClr val="FF0000"/>
                </a:solidFill>
              </a:endParaRPr>
            </a:p>
          </p:txBody>
        </p:sp>
        <p:sp>
          <p:nvSpPr>
            <p:cNvPr id="18" name="TextBox 17"/>
            <p:cNvSpPr txBox="1"/>
            <p:nvPr/>
          </p:nvSpPr>
          <p:spPr>
            <a:xfrm>
              <a:off x="4321322" y="4114800"/>
              <a:ext cx="501356" cy="276999"/>
            </a:xfrm>
            <a:prstGeom prst="rect">
              <a:avLst/>
            </a:prstGeom>
            <a:solidFill>
              <a:srgbClr val="FF0000"/>
            </a:solidFill>
          </p:spPr>
          <p:txBody>
            <a:bodyPr wrap="none" rtlCol="0">
              <a:spAutoFit/>
            </a:bodyPr>
            <a:lstStyle/>
            <a:p>
              <a:r>
                <a:rPr lang="en-US" sz="1200" dirty="0" smtClean="0">
                  <a:solidFill>
                    <a:schemeClr val="bg1"/>
                  </a:solidFill>
                </a:rPr>
                <a:t>DX IS</a:t>
              </a:r>
              <a:endParaRPr lang="en-US" sz="1200" dirty="0">
                <a:solidFill>
                  <a:schemeClr val="bg1"/>
                </a:solidFill>
              </a:endParaRPr>
            </a:p>
          </p:txBody>
        </p:sp>
      </p:grpSp>
    </p:spTree>
    <p:extLst>
      <p:ext uri="{BB962C8B-B14F-4D97-AF65-F5344CB8AC3E}">
        <p14:creationId xmlns:p14="http://schemas.microsoft.com/office/powerpoint/2010/main" val="2121362787"/>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31"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3657600" y="1524000"/>
            <a:ext cx="2133918" cy="4708981"/>
          </a:xfrm>
          <a:prstGeom prst="rect">
            <a:avLst/>
          </a:prstGeom>
          <a:noFill/>
        </p:spPr>
        <p:txBody>
          <a:bodyPr wrap="none" rtlCol="0">
            <a:spAutoFit/>
          </a:bodyPr>
          <a:lstStyle/>
          <a:p>
            <a:r>
              <a:rPr lang="en-US" sz="30000" dirty="0" smtClean="0"/>
              <a:t>1</a:t>
            </a:r>
            <a:endParaRPr lang="en-US" sz="30000" dirty="0"/>
          </a:p>
        </p:txBody>
      </p:sp>
      <p:sp>
        <p:nvSpPr>
          <p:cNvPr id="5" name="Title 1"/>
          <p:cNvSpPr txBox="1">
            <a:spLocks/>
          </p:cNvSpPr>
          <p:nvPr/>
        </p:nvSpPr>
        <p:spPr>
          <a:xfrm>
            <a:off x="457200" y="708819"/>
            <a:ext cx="8229600" cy="1630362"/>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PHASE 1	   1995-2005</a:t>
            </a:r>
            <a:br>
              <a:rPr lang="en-US" dirty="0" smtClean="0"/>
            </a:br>
            <a:r>
              <a:rPr lang="en-US" sz="10700" dirty="0" smtClean="0"/>
              <a:t>INTERNET</a:t>
            </a:r>
            <a:endParaRPr lang="en-US" sz="10700" dirty="0"/>
          </a:p>
        </p:txBody>
      </p:sp>
    </p:spTree>
    <p:extLst>
      <p:ext uri="{BB962C8B-B14F-4D97-AF65-F5344CB8AC3E}">
        <p14:creationId xmlns:p14="http://schemas.microsoft.com/office/powerpoint/2010/main" val="3290669335"/>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72159"/>
            <a:ext cx="8686800" cy="646331"/>
          </a:xfrm>
          <a:prstGeom prst="rect">
            <a:avLst/>
          </a:prstGeom>
          <a:noFill/>
        </p:spPr>
        <p:txBody>
          <a:bodyPr wrap="square" rtlCol="0">
            <a:spAutoFit/>
          </a:bodyPr>
          <a:lstStyle/>
          <a:p>
            <a:pPr algn="ctr"/>
            <a:r>
              <a:rPr lang="en-US" sz="3600" dirty="0" smtClean="0"/>
              <a:t>Introduction of the Internet</a:t>
            </a:r>
          </a:p>
        </p:txBody>
      </p:sp>
      <p:pic>
        <p:nvPicPr>
          <p:cNvPr id="4100" name="Picture 4" descr="N:\__HD_2016_POST-EXPEDITION\__HD_2016_PPT\_PPT__HD_2016_Visalia_Future_DXing_DXpeditions\6. images\1. Phase 1\Internet_chann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2133600"/>
            <a:ext cx="2690812" cy="31242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181600" y="2079873"/>
            <a:ext cx="2819400" cy="3231654"/>
            <a:chOff x="5181600" y="1828800"/>
            <a:chExt cx="2819400" cy="3231654"/>
          </a:xfrm>
        </p:grpSpPr>
        <p:sp>
          <p:nvSpPr>
            <p:cNvPr id="3" name="Rectangle 2"/>
            <p:cNvSpPr/>
            <p:nvPr/>
          </p:nvSpPr>
          <p:spPr>
            <a:xfrm>
              <a:off x="5181600" y="1828800"/>
              <a:ext cx="2819400" cy="3231654"/>
            </a:xfrm>
            <a:prstGeom prst="rect">
              <a:avLst/>
            </a:prstGeom>
          </p:spPr>
          <p:txBody>
            <a:bodyPr wrap="square">
              <a:spAutoFit/>
            </a:bodyPr>
            <a:lstStyle/>
            <a:p>
              <a:r>
                <a:rPr lang="en-US" sz="3600" dirty="0">
                  <a:solidFill>
                    <a:srgbClr val="0000FF"/>
                  </a:solidFill>
                </a:rPr>
                <a:t>Applications</a:t>
              </a:r>
            </a:p>
            <a:p>
              <a:endParaRPr lang="en-US" sz="2400" dirty="0" smtClean="0"/>
            </a:p>
            <a:p>
              <a:pPr marL="342900" indent="-342900">
                <a:buFont typeface="Wingdings" panose="05000000000000000000" pitchFamily="2" charset="2"/>
                <a:buChar char="ü"/>
              </a:pPr>
              <a:r>
                <a:rPr lang="en-US" sz="2400" dirty="0" smtClean="0"/>
                <a:t>Online </a:t>
              </a:r>
              <a:r>
                <a:rPr lang="en-US" sz="2400" dirty="0"/>
                <a:t>log server</a:t>
              </a:r>
            </a:p>
            <a:p>
              <a:pPr marL="342900" indent="-342900">
                <a:buFont typeface="Wingdings" panose="05000000000000000000" pitchFamily="2" charset="2"/>
                <a:buChar char="ü"/>
              </a:pPr>
              <a:r>
                <a:rPr lang="en-US" sz="2400" dirty="0"/>
                <a:t>Online logs</a:t>
              </a:r>
            </a:p>
            <a:p>
              <a:pPr marL="342900" indent="-342900">
                <a:buFont typeface="Wingdings" panose="05000000000000000000" pitchFamily="2" charset="2"/>
                <a:buChar char="ü"/>
              </a:pPr>
              <a:r>
                <a:rPr lang="en-US" sz="2400" dirty="0"/>
                <a:t>News</a:t>
              </a:r>
            </a:p>
            <a:p>
              <a:pPr marL="342900" indent="-342900">
                <a:buFont typeface="Wingdings" panose="05000000000000000000" pitchFamily="2" charset="2"/>
                <a:buChar char="ü"/>
              </a:pPr>
              <a:r>
                <a:rPr lang="en-US" sz="2400" dirty="0"/>
                <a:t>Automatic emails</a:t>
              </a:r>
            </a:p>
            <a:p>
              <a:pPr marL="342900" indent="-342900">
                <a:buFont typeface="Wingdings" panose="05000000000000000000" pitchFamily="2" charset="2"/>
                <a:buChar char="ü"/>
              </a:pPr>
              <a:r>
                <a:rPr lang="en-US" sz="2400" dirty="0"/>
                <a:t>Pre-emptive QSLs</a:t>
              </a:r>
            </a:p>
            <a:p>
              <a:pPr marL="342900" indent="-342900">
                <a:buFont typeface="Wingdings" panose="05000000000000000000" pitchFamily="2" charset="2"/>
                <a:buChar char="ü"/>
              </a:pPr>
              <a:r>
                <a:rPr lang="en-US" sz="2400" dirty="0" smtClean="0"/>
                <a:t>Next-day </a:t>
              </a:r>
              <a:r>
                <a:rPr lang="en-US" sz="2400" dirty="0"/>
                <a:t>QSLs</a:t>
              </a:r>
            </a:p>
          </p:txBody>
        </p:sp>
        <p:cxnSp>
          <p:nvCxnSpPr>
            <p:cNvPr id="6" name="Straight Connector 5"/>
            <p:cNvCxnSpPr/>
            <p:nvPr/>
          </p:nvCxnSpPr>
          <p:spPr>
            <a:xfrm>
              <a:off x="5257800" y="2590800"/>
              <a:ext cx="2362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4800362"/>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N:\__HD_2016_POST-EXPEDITION\__HD_2016_PPT\_PPT__HD_2016_Visalia_Future_DXing_DXpeditions\XRØY webs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1332854"/>
            <a:ext cx="4495801" cy="4897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0100" y="372159"/>
            <a:ext cx="7543800" cy="646331"/>
          </a:xfrm>
          <a:prstGeom prst="rect">
            <a:avLst/>
          </a:prstGeom>
          <a:noFill/>
        </p:spPr>
        <p:txBody>
          <a:bodyPr wrap="square" rtlCol="0">
            <a:spAutoFit/>
          </a:bodyPr>
          <a:lstStyle/>
          <a:p>
            <a:pPr algn="ctr"/>
            <a:r>
              <a:rPr lang="en-US" sz="3600" dirty="0" smtClean="0">
                <a:solidFill>
                  <a:schemeClr val="bg1"/>
                </a:solidFill>
              </a:rPr>
              <a:t>The First DXpedition Website</a:t>
            </a:r>
            <a:endParaRPr lang="en-US" sz="3600" dirty="0">
              <a:solidFill>
                <a:schemeClr val="bg1"/>
              </a:solidFill>
            </a:endParaRPr>
          </a:p>
        </p:txBody>
      </p:sp>
    </p:spTree>
    <p:extLst>
      <p:ext uri="{BB962C8B-B14F-4D97-AF65-F5344CB8AC3E}">
        <p14:creationId xmlns:p14="http://schemas.microsoft.com/office/powerpoint/2010/main" val="3389619957"/>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800100" y="372159"/>
            <a:ext cx="7543800" cy="646331"/>
          </a:xfrm>
          <a:prstGeom prst="rect">
            <a:avLst/>
          </a:prstGeom>
          <a:noFill/>
        </p:spPr>
        <p:txBody>
          <a:bodyPr wrap="square" rtlCol="0">
            <a:spAutoFit/>
          </a:bodyPr>
          <a:lstStyle/>
          <a:p>
            <a:pPr algn="ctr"/>
            <a:r>
              <a:rPr lang="en-US" sz="3600" dirty="0" smtClean="0">
                <a:solidFill>
                  <a:schemeClr val="bg1"/>
                </a:solidFill>
              </a:rPr>
              <a:t>The Online Log Server</a:t>
            </a:r>
            <a:endParaRPr lang="en-US" sz="3600" dirty="0">
              <a:solidFill>
                <a:schemeClr val="bg1"/>
              </a:solidFill>
            </a:endParaRPr>
          </a:p>
        </p:txBody>
      </p:sp>
      <p:pic>
        <p:nvPicPr>
          <p:cNvPr id="10243" name="Picture 3" descr="N:\__HD_2016_POST-EXPEDITION\__HD_2016_PPT\_PPT__HD_2016_Visalia_Future_DXing_DXpeditions\6. images\2. Phase 2\Log_ser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1356" y="3564191"/>
            <a:ext cx="2768600" cy="2574925"/>
          </a:xfrm>
          <a:prstGeom prst="rect">
            <a:avLst/>
          </a:prstGeom>
          <a:noFill/>
          <a:ln w="28575">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5" name="Picture 5" descr="N:\__HD_2016_POST-EXPEDITION\__HD_2016_PPT\_PPT__HD_2016_Visalia_Future_DXing_DXpeditions\Log_ser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3912" y="1600200"/>
            <a:ext cx="1828800" cy="1682406"/>
          </a:xfrm>
          <a:prstGeom prst="rect">
            <a:avLst/>
          </a:prstGeom>
          <a:noFill/>
          <a:extLst>
            <a:ext uri="{909E8E84-426E-40DD-AFC4-6F175D3DCCD1}">
              <a14:hiddenFill xmlns:a14="http://schemas.microsoft.com/office/drawing/2010/main">
                <a:solidFill>
                  <a:srgbClr val="FFFFFF"/>
                </a:solidFill>
              </a14:hiddenFill>
            </a:ext>
          </a:extLst>
        </p:spPr>
      </p:pic>
      <p:sp>
        <p:nvSpPr>
          <p:cNvPr id="2" name="Curved Right Arrow 1"/>
          <p:cNvSpPr/>
          <p:nvPr/>
        </p:nvSpPr>
        <p:spPr>
          <a:xfrm rot="257858">
            <a:off x="1770134" y="2108222"/>
            <a:ext cx="1512273" cy="269055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6324600" y="6292334"/>
            <a:ext cx="2512291" cy="369332"/>
          </a:xfrm>
          <a:prstGeom prst="rect">
            <a:avLst/>
          </a:prstGeom>
          <a:noFill/>
        </p:spPr>
        <p:txBody>
          <a:bodyPr wrap="none" rtlCol="0">
            <a:spAutoFit/>
          </a:bodyPr>
          <a:lstStyle/>
          <a:p>
            <a:r>
              <a:rPr lang="en-US" dirty="0" smtClean="0">
                <a:solidFill>
                  <a:schemeClr val="bg1"/>
                </a:solidFill>
              </a:rPr>
              <a:t>Robert Schmieder KK6EK</a:t>
            </a:r>
            <a:endParaRPr lang="en-US" dirty="0">
              <a:solidFill>
                <a:schemeClr val="bg1"/>
              </a:solidFill>
            </a:endParaRPr>
          </a:p>
        </p:txBody>
      </p:sp>
    </p:spTree>
    <p:extLst>
      <p:ext uri="{BB962C8B-B14F-4D97-AF65-F5344CB8AC3E}">
        <p14:creationId xmlns:p14="http://schemas.microsoft.com/office/powerpoint/2010/main" val="1885005609"/>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2468562"/>
          </a:xfrm>
        </p:spPr>
        <p:txBody>
          <a:bodyPr>
            <a:noAutofit/>
          </a:bodyPr>
          <a:lstStyle/>
          <a:p>
            <a:r>
              <a:rPr lang="en-US" sz="7200" dirty="0" smtClean="0"/>
              <a:t>DX IS STILL A </a:t>
            </a:r>
            <a:r>
              <a:rPr lang="en-US" sz="9600" dirty="0" smtClean="0"/>
              <a:t>THING!</a:t>
            </a:r>
            <a:endParaRPr lang="en-US" sz="9600" dirty="0"/>
          </a:p>
        </p:txBody>
      </p:sp>
    </p:spTree>
    <p:extLst>
      <p:ext uri="{BB962C8B-B14F-4D97-AF65-F5344CB8AC3E}">
        <p14:creationId xmlns:p14="http://schemas.microsoft.com/office/powerpoint/2010/main" val="1292536584"/>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N:\__HD_2016_POST-EXPEDITION\__HD_2016_PPT\_PPT__HD_2016_Visalia_Future_DXing_DXpeditions\slide0063_image123_5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275" y="1447800"/>
            <a:ext cx="3657600" cy="25357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95400" y="4164447"/>
            <a:ext cx="2552109" cy="1200329"/>
          </a:xfrm>
          <a:prstGeom prst="rect">
            <a:avLst/>
          </a:prstGeom>
          <a:noFill/>
        </p:spPr>
        <p:txBody>
          <a:bodyPr wrap="none" rtlCol="0">
            <a:spAutoFit/>
          </a:bodyPr>
          <a:lstStyle/>
          <a:p>
            <a:pPr algn="ctr"/>
            <a:r>
              <a:rPr lang="en-US" sz="3600" dirty="0" smtClean="0"/>
              <a:t>Easter Island</a:t>
            </a:r>
          </a:p>
          <a:p>
            <a:pPr algn="r"/>
            <a:r>
              <a:rPr lang="en-US" sz="3600" dirty="0" smtClean="0"/>
              <a:t>1995</a:t>
            </a:r>
            <a:endParaRPr lang="en-US" sz="3600" dirty="0"/>
          </a:p>
        </p:txBody>
      </p:sp>
      <p:pic>
        <p:nvPicPr>
          <p:cNvPr id="7176" name="Picture 8" descr="G:\___WWW_DW\CE_DW\CORDELL\CE_images\CE_plaques\_plaque_XR0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5" y="3983562"/>
            <a:ext cx="1285875" cy="15621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28600" y="372159"/>
            <a:ext cx="8686800" cy="646331"/>
          </a:xfrm>
          <a:prstGeom prst="rect">
            <a:avLst/>
          </a:prstGeom>
          <a:noFill/>
        </p:spPr>
        <p:txBody>
          <a:bodyPr wrap="square" rtlCol="0">
            <a:spAutoFit/>
          </a:bodyPr>
          <a:lstStyle/>
          <a:p>
            <a:pPr algn="ctr"/>
            <a:r>
              <a:rPr lang="en-US" sz="3600" dirty="0" smtClean="0"/>
              <a:t>First use of the Internet on a DXpedition</a:t>
            </a:r>
          </a:p>
        </p:txBody>
      </p:sp>
      <p:pic>
        <p:nvPicPr>
          <p:cNvPr id="2051" name="Picture 3" descr="C:\Users\Schmieder\Desktop\DX-Aku_cover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1524000"/>
            <a:ext cx="2838450" cy="399679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089011"/>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_DXA_Book\_DXA_COVER\KY6R DXCC chart\KY6R chart_pro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416804"/>
            <a:ext cx="7946857" cy="369960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638928" y="4419600"/>
            <a:ext cx="696024" cy="1332131"/>
            <a:chOff x="6497634" y="4953000"/>
            <a:chExt cx="696024" cy="1332131"/>
          </a:xfrm>
        </p:grpSpPr>
        <p:sp>
          <p:nvSpPr>
            <p:cNvPr id="4" name="Down Arrow 3"/>
            <p:cNvSpPr/>
            <p:nvPr/>
          </p:nvSpPr>
          <p:spPr>
            <a:xfrm rot="10800000">
              <a:off x="6822787" y="4953000"/>
              <a:ext cx="45719" cy="640074"/>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97634" y="5638800"/>
              <a:ext cx="696024" cy="646331"/>
            </a:xfrm>
            <a:prstGeom prst="rect">
              <a:avLst/>
            </a:prstGeom>
            <a:noFill/>
          </p:spPr>
          <p:txBody>
            <a:bodyPr wrap="none" rtlCol="0">
              <a:spAutoFit/>
            </a:bodyPr>
            <a:lstStyle/>
            <a:p>
              <a:pPr algn="ctr"/>
              <a:r>
                <a:rPr lang="en-US" dirty="0" smtClean="0">
                  <a:solidFill>
                    <a:srgbClr val="FF0000"/>
                  </a:solidFill>
                </a:rPr>
                <a:t>XRØY</a:t>
              </a:r>
            </a:p>
            <a:p>
              <a:pPr algn="ctr"/>
              <a:r>
                <a:rPr lang="en-US" dirty="0" smtClean="0">
                  <a:solidFill>
                    <a:srgbClr val="FF0000"/>
                  </a:solidFill>
                </a:rPr>
                <a:t>1995</a:t>
              </a:r>
              <a:endParaRPr lang="en-US" dirty="0">
                <a:solidFill>
                  <a:srgbClr val="FF0000"/>
                </a:solidFill>
              </a:endParaRPr>
            </a:p>
          </p:txBody>
        </p:sp>
      </p:grpSp>
      <p:sp>
        <p:nvSpPr>
          <p:cNvPr id="7" name="Right Arrow 6"/>
          <p:cNvSpPr/>
          <p:nvPr/>
        </p:nvSpPr>
        <p:spPr>
          <a:xfrm>
            <a:off x="3638928" y="4054642"/>
            <a:ext cx="12954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00100" y="372159"/>
            <a:ext cx="7543800" cy="646331"/>
          </a:xfrm>
          <a:prstGeom prst="rect">
            <a:avLst/>
          </a:prstGeom>
          <a:noFill/>
        </p:spPr>
        <p:txBody>
          <a:bodyPr wrap="square" rtlCol="0">
            <a:spAutoFit/>
          </a:bodyPr>
          <a:lstStyle/>
          <a:p>
            <a:pPr algn="ctr"/>
            <a:r>
              <a:rPr lang="en-US" sz="3600" dirty="0"/>
              <a:t>The Phases of DX</a:t>
            </a:r>
          </a:p>
        </p:txBody>
      </p:sp>
      <p:sp>
        <p:nvSpPr>
          <p:cNvPr id="24" name="Right Arrow 23"/>
          <p:cNvSpPr/>
          <p:nvPr/>
        </p:nvSpPr>
        <p:spPr>
          <a:xfrm>
            <a:off x="-2893920" y="4054642"/>
            <a:ext cx="68580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1690973" y="3387374"/>
            <a:ext cx="501356" cy="886599"/>
            <a:chOff x="4321322" y="3505200"/>
            <a:chExt cx="501356" cy="886599"/>
          </a:xfrm>
        </p:grpSpPr>
        <p:sp>
          <p:nvSpPr>
            <p:cNvPr id="26" name="TextBox 25"/>
            <p:cNvSpPr txBox="1"/>
            <p:nvPr/>
          </p:nvSpPr>
          <p:spPr>
            <a:xfrm>
              <a:off x="4388296" y="350520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0</a:t>
              </a:r>
              <a:endParaRPr lang="en-US" sz="2800" dirty="0">
                <a:solidFill>
                  <a:srgbClr val="FF0000"/>
                </a:solidFill>
              </a:endParaRPr>
            </a:p>
          </p:txBody>
        </p:sp>
        <p:sp>
          <p:nvSpPr>
            <p:cNvPr id="27" name="TextBox 26"/>
            <p:cNvSpPr txBox="1"/>
            <p:nvPr/>
          </p:nvSpPr>
          <p:spPr>
            <a:xfrm>
              <a:off x="4321322" y="4114800"/>
              <a:ext cx="501356" cy="276999"/>
            </a:xfrm>
            <a:prstGeom prst="rect">
              <a:avLst/>
            </a:prstGeom>
            <a:solidFill>
              <a:srgbClr val="FF0000"/>
            </a:solidFill>
          </p:spPr>
          <p:txBody>
            <a:bodyPr wrap="none" rtlCol="0">
              <a:spAutoFit/>
            </a:bodyPr>
            <a:lstStyle/>
            <a:p>
              <a:r>
                <a:rPr lang="en-US" sz="1200" dirty="0" smtClean="0">
                  <a:solidFill>
                    <a:schemeClr val="bg1"/>
                  </a:solidFill>
                </a:rPr>
                <a:t>DX IS</a:t>
              </a:r>
              <a:endParaRPr lang="en-US" sz="1200" dirty="0">
                <a:solidFill>
                  <a:schemeClr val="bg1"/>
                </a:solidFill>
              </a:endParaRPr>
            </a:p>
          </p:txBody>
        </p:sp>
      </p:grpSp>
      <p:grpSp>
        <p:nvGrpSpPr>
          <p:cNvPr id="12" name="Group 11"/>
          <p:cNvGrpSpPr/>
          <p:nvPr/>
        </p:nvGrpSpPr>
        <p:grpSpPr>
          <a:xfrm>
            <a:off x="3560764" y="3387043"/>
            <a:ext cx="806631" cy="886929"/>
            <a:chOff x="3560764" y="3387043"/>
            <a:chExt cx="806631" cy="886929"/>
          </a:xfrm>
        </p:grpSpPr>
        <p:sp>
          <p:nvSpPr>
            <p:cNvPr id="11" name="TextBox 10"/>
            <p:cNvSpPr txBox="1"/>
            <p:nvPr/>
          </p:nvSpPr>
          <p:spPr>
            <a:xfrm>
              <a:off x="3803236" y="3387043"/>
              <a:ext cx="367408" cy="523220"/>
            </a:xfrm>
            <a:prstGeom prst="rect">
              <a:avLst/>
            </a:prstGeom>
            <a:solidFill>
              <a:schemeClr val="bg1"/>
            </a:solidFill>
            <a:ln>
              <a:solidFill>
                <a:schemeClr val="tx1"/>
              </a:solidFill>
            </a:ln>
          </p:spPr>
          <p:txBody>
            <a:bodyPr wrap="none" rtlCol="0">
              <a:spAutoFit/>
            </a:bodyPr>
            <a:lstStyle/>
            <a:p>
              <a:r>
                <a:rPr lang="en-US" sz="2800" dirty="0">
                  <a:solidFill>
                    <a:srgbClr val="FF0000"/>
                  </a:solidFill>
                </a:rPr>
                <a:t>1</a:t>
              </a:r>
            </a:p>
          </p:txBody>
        </p:sp>
        <p:sp>
          <p:nvSpPr>
            <p:cNvPr id="8" name="TextBox 7"/>
            <p:cNvSpPr txBox="1"/>
            <p:nvPr/>
          </p:nvSpPr>
          <p:spPr>
            <a:xfrm>
              <a:off x="3560764" y="3996973"/>
              <a:ext cx="806631" cy="276999"/>
            </a:xfrm>
            <a:prstGeom prst="rect">
              <a:avLst/>
            </a:prstGeom>
            <a:solidFill>
              <a:srgbClr val="FF0000"/>
            </a:solidFill>
          </p:spPr>
          <p:txBody>
            <a:bodyPr wrap="none" rtlCol="0">
              <a:spAutoFit/>
            </a:bodyPr>
            <a:lstStyle/>
            <a:p>
              <a:r>
                <a:rPr lang="en-US" sz="1200" dirty="0" smtClean="0">
                  <a:solidFill>
                    <a:schemeClr val="bg1"/>
                  </a:solidFill>
                </a:rPr>
                <a:t>INTERNET</a:t>
              </a:r>
              <a:endParaRPr lang="en-US" sz="1200" dirty="0">
                <a:solidFill>
                  <a:schemeClr val="bg1"/>
                </a:solidFill>
              </a:endParaRPr>
            </a:p>
          </p:txBody>
        </p:sp>
      </p:grpSp>
    </p:spTree>
    <p:extLst>
      <p:ext uri="{BB962C8B-B14F-4D97-AF65-F5344CB8AC3E}">
        <p14:creationId xmlns:p14="http://schemas.microsoft.com/office/powerpoint/2010/main" val="76310842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31"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style.rotation</p:attrName>
                                        </p:attrNameLst>
                                      </p:cBhvr>
                                      <p:tavLst>
                                        <p:tav tm="0">
                                          <p:val>
                                            <p:fltVal val="90"/>
                                          </p:val>
                                        </p:tav>
                                        <p:tav tm="100000">
                                          <p:val>
                                            <p:fltVal val="0"/>
                                          </p:val>
                                        </p:tav>
                                      </p:tavLst>
                                    </p:anim>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3657600" y="1524000"/>
            <a:ext cx="2133918" cy="4708981"/>
          </a:xfrm>
          <a:prstGeom prst="rect">
            <a:avLst/>
          </a:prstGeom>
          <a:noFill/>
        </p:spPr>
        <p:txBody>
          <a:bodyPr wrap="none" rtlCol="0">
            <a:spAutoFit/>
          </a:bodyPr>
          <a:lstStyle/>
          <a:p>
            <a:r>
              <a:rPr lang="en-US" sz="30000" dirty="0" smtClean="0"/>
              <a:t>2</a:t>
            </a:r>
            <a:endParaRPr lang="en-US" sz="30000" dirty="0"/>
          </a:p>
        </p:txBody>
      </p:sp>
      <p:sp>
        <p:nvSpPr>
          <p:cNvPr id="5" name="Title 1"/>
          <p:cNvSpPr txBox="1">
            <a:spLocks/>
          </p:cNvSpPr>
          <p:nvPr/>
        </p:nvSpPr>
        <p:spPr>
          <a:xfrm>
            <a:off x="457200" y="708819"/>
            <a:ext cx="8229600" cy="1630362"/>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PHASE 2	   2005-2015</a:t>
            </a:r>
            <a:br>
              <a:rPr lang="en-US" dirty="0" smtClean="0"/>
            </a:br>
            <a:r>
              <a:rPr lang="en-US" sz="10700" dirty="0" smtClean="0"/>
              <a:t>REAL-TIME</a:t>
            </a:r>
            <a:endParaRPr lang="en-US" sz="10700" dirty="0"/>
          </a:p>
        </p:txBody>
      </p:sp>
    </p:spTree>
    <p:extLst>
      <p:ext uri="{BB962C8B-B14F-4D97-AF65-F5344CB8AC3E}">
        <p14:creationId xmlns:p14="http://schemas.microsoft.com/office/powerpoint/2010/main" val="435917351"/>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descr="C:\Users\Schmieder\Desktop\DXA\DXA files from Pavilion\DXA2_System_design\DXA_system_layout_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8229600" cy="446086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762000" y="5917770"/>
            <a:ext cx="1600200" cy="6858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smtClean="0">
                <a:solidFill>
                  <a:srgbClr val="0000FF"/>
                </a:solidFill>
              </a:rPr>
              <a:t>DXpedition</a:t>
            </a:r>
          </a:p>
        </p:txBody>
      </p:sp>
      <p:sp>
        <p:nvSpPr>
          <p:cNvPr id="12" name="Rectangle 2"/>
          <p:cNvSpPr txBox="1">
            <a:spLocks noChangeArrowheads="1"/>
          </p:cNvSpPr>
          <p:nvPr/>
        </p:nvSpPr>
        <p:spPr>
          <a:xfrm>
            <a:off x="3581400" y="5917770"/>
            <a:ext cx="17526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smtClean="0">
                <a:solidFill>
                  <a:srgbClr val="0000FF"/>
                </a:solidFill>
              </a:rPr>
              <a:t>Satellite</a:t>
            </a:r>
          </a:p>
        </p:txBody>
      </p:sp>
      <p:sp>
        <p:nvSpPr>
          <p:cNvPr id="13" name="Rectangle 2"/>
          <p:cNvSpPr txBox="1">
            <a:spLocks noChangeArrowheads="1"/>
          </p:cNvSpPr>
          <p:nvPr/>
        </p:nvSpPr>
        <p:spPr>
          <a:xfrm>
            <a:off x="5562600" y="5917770"/>
            <a:ext cx="1508501"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smtClean="0">
                <a:solidFill>
                  <a:srgbClr val="0000FF"/>
                </a:solidFill>
              </a:rPr>
              <a:t>Internet</a:t>
            </a:r>
          </a:p>
        </p:txBody>
      </p:sp>
      <p:sp>
        <p:nvSpPr>
          <p:cNvPr id="7" name="Rectangle 2"/>
          <p:cNvSpPr txBox="1">
            <a:spLocks noChangeArrowheads="1"/>
          </p:cNvSpPr>
          <p:nvPr/>
        </p:nvSpPr>
        <p:spPr>
          <a:xfrm>
            <a:off x="7467601" y="5917770"/>
            <a:ext cx="11430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smtClean="0">
                <a:solidFill>
                  <a:srgbClr val="0000FF"/>
                </a:solidFill>
              </a:rPr>
              <a:t>DXers</a:t>
            </a:r>
          </a:p>
        </p:txBody>
      </p:sp>
      <p:sp>
        <p:nvSpPr>
          <p:cNvPr id="8" name="Rectangle 2"/>
          <p:cNvSpPr txBox="1">
            <a:spLocks noChangeArrowheads="1"/>
          </p:cNvSpPr>
          <p:nvPr/>
        </p:nvSpPr>
        <p:spPr>
          <a:xfrm>
            <a:off x="2389322" y="5917770"/>
            <a:ext cx="16002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smtClean="0">
                <a:solidFill>
                  <a:srgbClr val="0000FF"/>
                </a:solidFill>
              </a:rPr>
              <a:t>DXA</a:t>
            </a:r>
          </a:p>
        </p:txBody>
      </p:sp>
      <p:sp>
        <p:nvSpPr>
          <p:cNvPr id="9" name="TextBox 8"/>
          <p:cNvSpPr txBox="1"/>
          <p:nvPr/>
        </p:nvSpPr>
        <p:spPr>
          <a:xfrm>
            <a:off x="0" y="372159"/>
            <a:ext cx="9144000" cy="646331"/>
          </a:xfrm>
          <a:prstGeom prst="rect">
            <a:avLst/>
          </a:prstGeom>
          <a:noFill/>
        </p:spPr>
        <p:txBody>
          <a:bodyPr wrap="square" rtlCol="0">
            <a:spAutoFit/>
          </a:bodyPr>
          <a:lstStyle/>
          <a:p>
            <a:pPr algn="ctr"/>
            <a:r>
              <a:rPr lang="en-US" altLang="en-US" sz="3200" dirty="0" smtClean="0"/>
              <a:t>Real-time </a:t>
            </a:r>
            <a:r>
              <a:rPr lang="en-US" altLang="en-US" sz="3200" dirty="0"/>
              <a:t>and graphics added to the Log Server</a:t>
            </a:r>
            <a:r>
              <a:rPr lang="en-US" sz="3600" dirty="0" smtClean="0">
                <a:solidFill>
                  <a:schemeClr val="bg1"/>
                </a:solidFill>
              </a:rPr>
              <a:t>)</a:t>
            </a:r>
            <a:endParaRPr lang="en-US" sz="3600" dirty="0">
              <a:solidFill>
                <a:schemeClr val="bg1"/>
              </a:solidFill>
            </a:endParaRPr>
          </a:p>
        </p:txBody>
      </p:sp>
    </p:spTree>
    <p:extLst>
      <p:ext uri="{BB962C8B-B14F-4D97-AF65-F5344CB8AC3E}">
        <p14:creationId xmlns:p14="http://schemas.microsoft.com/office/powerpoint/2010/main" val="1757285328"/>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28600" y="372159"/>
            <a:ext cx="8686800" cy="646331"/>
          </a:xfrm>
          <a:prstGeom prst="rect">
            <a:avLst/>
          </a:prstGeom>
          <a:noFill/>
        </p:spPr>
        <p:txBody>
          <a:bodyPr wrap="square" rtlCol="0">
            <a:spAutoFit/>
          </a:bodyPr>
          <a:lstStyle/>
          <a:p>
            <a:pPr algn="ctr"/>
            <a:r>
              <a:rPr lang="en-US" sz="3600" dirty="0" smtClean="0">
                <a:solidFill>
                  <a:schemeClr val="bg1"/>
                </a:solidFill>
              </a:rPr>
              <a:t>DXA – The Real-time Graphic Log Interface</a:t>
            </a:r>
          </a:p>
        </p:txBody>
      </p:sp>
      <p:sp>
        <p:nvSpPr>
          <p:cNvPr id="4" name="TextBox 3"/>
          <p:cNvSpPr txBox="1"/>
          <p:nvPr/>
        </p:nvSpPr>
        <p:spPr>
          <a:xfrm>
            <a:off x="6324600" y="6292334"/>
            <a:ext cx="2512291" cy="369332"/>
          </a:xfrm>
          <a:prstGeom prst="rect">
            <a:avLst/>
          </a:prstGeom>
          <a:noFill/>
        </p:spPr>
        <p:txBody>
          <a:bodyPr wrap="none" rtlCol="0">
            <a:spAutoFit/>
          </a:bodyPr>
          <a:lstStyle/>
          <a:p>
            <a:r>
              <a:rPr lang="en-US" dirty="0" smtClean="0">
                <a:solidFill>
                  <a:schemeClr val="bg1"/>
                </a:solidFill>
              </a:rPr>
              <a:t>Robert Schmieder KK6EK</a:t>
            </a:r>
            <a:endParaRPr lang="en-US" dirty="0">
              <a:solidFill>
                <a:schemeClr val="bg1"/>
              </a:solidFill>
            </a:endParaRPr>
          </a:p>
        </p:txBody>
      </p:sp>
      <p:pic>
        <p:nvPicPr>
          <p:cNvPr id="6146" name="Picture 2" descr="N:\__HD_2016_POST-EXPEDITION\__HD_2016_PPT\_PPT__HD_2016_Visalia_Future_DXing_DXpeditions\Images\2. Phase 2\DXA_rev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7976" y="1219200"/>
            <a:ext cx="6408049" cy="496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605733"/>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2664" y="1295400"/>
            <a:ext cx="6858000" cy="4401205"/>
          </a:xfrm>
          <a:prstGeom prst="rect">
            <a:avLst/>
          </a:prstGeom>
        </p:spPr>
        <p:txBody>
          <a:bodyPr wrap="square">
            <a:spAutoFit/>
          </a:bodyPr>
          <a:lstStyle/>
          <a:p>
            <a:r>
              <a:rPr lang="en-US" sz="3200" dirty="0" smtClean="0">
                <a:solidFill>
                  <a:srgbClr val="0000FF"/>
                </a:solidFill>
              </a:rPr>
              <a:t>Advantages</a:t>
            </a:r>
            <a:endParaRPr lang="en-US" sz="3200" dirty="0">
              <a:solidFill>
                <a:srgbClr val="0000FF"/>
              </a:solidFill>
            </a:endParaRPr>
          </a:p>
          <a:p>
            <a:pPr marL="285750" indent="-285750">
              <a:buFont typeface="Wingdings" panose="05000000000000000000" pitchFamily="2" charset="2"/>
              <a:buChar char="ü"/>
            </a:pPr>
            <a:r>
              <a:rPr lang="en-US" sz="2400" dirty="0" smtClean="0"/>
              <a:t>Immediate check of QSO in the log</a:t>
            </a:r>
            <a:endParaRPr lang="en-US" sz="2400" dirty="0"/>
          </a:p>
          <a:p>
            <a:pPr marL="285750" indent="-285750">
              <a:buFont typeface="Wingdings" panose="05000000000000000000" pitchFamily="2" charset="2"/>
              <a:buChar char="ü"/>
            </a:pPr>
            <a:r>
              <a:rPr lang="en-US" sz="2400" dirty="0" smtClean="0"/>
              <a:t>Reduced </a:t>
            </a:r>
            <a:r>
              <a:rPr lang="en-US" sz="2400" dirty="0"/>
              <a:t>dups</a:t>
            </a:r>
          </a:p>
          <a:p>
            <a:pPr marL="285750" indent="-285750">
              <a:buFont typeface="Wingdings" panose="05000000000000000000" pitchFamily="2" charset="2"/>
              <a:buChar char="ü"/>
            </a:pPr>
            <a:r>
              <a:rPr lang="en-US" sz="2400" dirty="0" smtClean="0"/>
              <a:t>Elimination of pirates</a:t>
            </a:r>
            <a:endParaRPr lang="en-US" sz="2400" dirty="0"/>
          </a:p>
          <a:p>
            <a:pPr marL="285750" indent="-285750">
              <a:buFont typeface="Wingdings" panose="05000000000000000000" pitchFamily="2" charset="2"/>
              <a:buChar char="ü"/>
            </a:pPr>
            <a:r>
              <a:rPr lang="en-US" sz="2400" dirty="0" smtClean="0"/>
              <a:t>Operating aid (</a:t>
            </a:r>
            <a:r>
              <a:rPr lang="en-US" sz="2400" dirty="0"/>
              <a:t>watching </a:t>
            </a:r>
            <a:r>
              <a:rPr lang="en-US" sz="2400" dirty="0" smtClean="0"/>
              <a:t>active band-modes, etc.)</a:t>
            </a:r>
          </a:p>
          <a:p>
            <a:pPr marL="285750" indent="-285750">
              <a:buFont typeface="Wingdings" panose="05000000000000000000" pitchFamily="2" charset="2"/>
              <a:buChar char="ü"/>
            </a:pPr>
            <a:r>
              <a:rPr lang="en-US" sz="2400" dirty="0" smtClean="0"/>
              <a:t>Pleasure in feeling part of the operation</a:t>
            </a:r>
            <a:endParaRPr lang="en-US" sz="2400" dirty="0"/>
          </a:p>
          <a:p>
            <a:r>
              <a:rPr lang="en-US" sz="3200" dirty="0" smtClean="0">
                <a:solidFill>
                  <a:srgbClr val="0000FF"/>
                </a:solidFill>
              </a:rPr>
              <a:t>Potential </a:t>
            </a:r>
            <a:r>
              <a:rPr lang="en-US" sz="3200" dirty="0">
                <a:solidFill>
                  <a:srgbClr val="0000FF"/>
                </a:solidFill>
              </a:rPr>
              <a:t>advantages</a:t>
            </a:r>
          </a:p>
          <a:p>
            <a:pPr marL="285750" indent="-285750">
              <a:buFont typeface="Wingdings" panose="05000000000000000000" pitchFamily="2" charset="2"/>
              <a:buChar char="ü"/>
            </a:pPr>
            <a:r>
              <a:rPr lang="en-US" sz="2400" dirty="0" smtClean="0"/>
              <a:t>Coupling to other applications</a:t>
            </a:r>
          </a:p>
          <a:p>
            <a:pPr marL="285750" indent="-285750">
              <a:buFont typeface="Wingdings" panose="05000000000000000000" pitchFamily="2" charset="2"/>
              <a:buChar char="ü"/>
            </a:pPr>
            <a:r>
              <a:rPr lang="en-US" sz="2400" dirty="0" smtClean="0"/>
              <a:t>Statistical </a:t>
            </a:r>
            <a:r>
              <a:rPr lang="en-US" sz="2400" dirty="0"/>
              <a:t>displays</a:t>
            </a:r>
          </a:p>
          <a:p>
            <a:pPr marL="285750" indent="-285750">
              <a:buFont typeface="Wingdings" panose="05000000000000000000" pitchFamily="2" charset="2"/>
              <a:buChar char="ü"/>
            </a:pPr>
            <a:r>
              <a:rPr lang="en-US" sz="2400" dirty="0" smtClean="0"/>
              <a:t>Quality </a:t>
            </a:r>
            <a:r>
              <a:rPr lang="en-US" sz="2400" dirty="0"/>
              <a:t>monitoring of the DX station</a:t>
            </a:r>
          </a:p>
          <a:p>
            <a:pPr marL="285750" indent="-285750">
              <a:buFont typeface="Wingdings" panose="05000000000000000000" pitchFamily="2" charset="2"/>
              <a:buChar char="ü"/>
            </a:pPr>
            <a:r>
              <a:rPr lang="en-US" sz="2400" dirty="0" smtClean="0"/>
              <a:t>DQRM reduction</a:t>
            </a:r>
            <a:endParaRPr lang="en-US" sz="2400" dirty="0"/>
          </a:p>
        </p:txBody>
      </p:sp>
      <p:sp>
        <p:nvSpPr>
          <p:cNvPr id="3" name="TextBox 2"/>
          <p:cNvSpPr txBox="1"/>
          <p:nvPr/>
        </p:nvSpPr>
        <p:spPr>
          <a:xfrm>
            <a:off x="228600" y="372159"/>
            <a:ext cx="8686800" cy="646331"/>
          </a:xfrm>
          <a:prstGeom prst="rect">
            <a:avLst/>
          </a:prstGeom>
          <a:noFill/>
        </p:spPr>
        <p:txBody>
          <a:bodyPr wrap="square" rtlCol="0">
            <a:spAutoFit/>
          </a:bodyPr>
          <a:lstStyle/>
          <a:p>
            <a:pPr algn="ctr"/>
            <a:r>
              <a:rPr lang="en-US" sz="3600" dirty="0" smtClean="0"/>
              <a:t>What Real-time Brings to the DXpedition</a:t>
            </a:r>
          </a:p>
        </p:txBody>
      </p:sp>
    </p:spTree>
    <p:extLst>
      <p:ext uri="{BB962C8B-B14F-4D97-AF65-F5344CB8AC3E}">
        <p14:creationId xmlns:p14="http://schemas.microsoft.com/office/powerpoint/2010/main" val="1885005609"/>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1860" y="467380"/>
            <a:ext cx="5940281" cy="646331"/>
          </a:xfrm>
          <a:prstGeom prst="rect">
            <a:avLst/>
          </a:prstGeom>
          <a:noFill/>
        </p:spPr>
        <p:txBody>
          <a:bodyPr wrap="none" rtlCol="0">
            <a:spAutoFit/>
          </a:bodyPr>
          <a:lstStyle/>
          <a:p>
            <a:r>
              <a:rPr lang="en-US" sz="3600" dirty="0" smtClean="0"/>
              <a:t>Cost to Enable Real-time (DXA)</a:t>
            </a:r>
          </a:p>
        </p:txBody>
      </p:sp>
      <p:grpSp>
        <p:nvGrpSpPr>
          <p:cNvPr id="5" name="Group 4"/>
          <p:cNvGrpSpPr/>
          <p:nvPr/>
        </p:nvGrpSpPr>
        <p:grpSpPr>
          <a:xfrm>
            <a:off x="2050955" y="1375350"/>
            <a:ext cx="5290232" cy="4339650"/>
            <a:chOff x="1905000" y="1524000"/>
            <a:chExt cx="5290232" cy="4339650"/>
          </a:xfrm>
        </p:grpSpPr>
        <p:sp>
          <p:nvSpPr>
            <p:cNvPr id="3" name="TextBox 2"/>
            <p:cNvSpPr txBox="1"/>
            <p:nvPr/>
          </p:nvSpPr>
          <p:spPr>
            <a:xfrm>
              <a:off x="2089832" y="1524000"/>
              <a:ext cx="5105400" cy="4339650"/>
            </a:xfrm>
            <a:prstGeom prst="rect">
              <a:avLst/>
            </a:prstGeom>
            <a:noFill/>
          </p:spPr>
          <p:txBody>
            <a:bodyPr wrap="square" rtlCol="0">
              <a:spAutoFit/>
            </a:bodyPr>
            <a:lstStyle/>
            <a:p>
              <a:r>
                <a:rPr lang="en-US" sz="3600" dirty="0" smtClean="0">
                  <a:solidFill>
                    <a:srgbClr val="0000FF"/>
                  </a:solidFill>
                </a:rPr>
                <a:t>Rates</a:t>
              </a:r>
            </a:p>
            <a:p>
              <a:r>
                <a:rPr lang="en-US" sz="2400" dirty="0" smtClean="0"/>
                <a:t>Terminal rental		$10/day</a:t>
              </a:r>
            </a:p>
            <a:p>
              <a:r>
                <a:rPr lang="en-US" sz="2400" dirty="0" smtClean="0"/>
                <a:t>Air time			$7/MB</a:t>
              </a:r>
            </a:p>
            <a:p>
              <a:endParaRPr lang="en-US" dirty="0" smtClean="0"/>
            </a:p>
            <a:p>
              <a:r>
                <a:rPr lang="en-US" sz="3600" dirty="0" smtClean="0">
                  <a:solidFill>
                    <a:srgbClr val="0000FF"/>
                  </a:solidFill>
                </a:rPr>
                <a:t>DXpedition</a:t>
              </a:r>
            </a:p>
            <a:p>
              <a:r>
                <a:rPr lang="en-US" sz="2400" dirty="0" smtClean="0"/>
                <a:t>Rental 50 days			$500</a:t>
              </a:r>
            </a:p>
            <a:p>
              <a:r>
                <a:rPr lang="en-US" sz="2400" dirty="0" smtClean="0"/>
                <a:t>Data upload			5 MB</a:t>
              </a:r>
            </a:p>
            <a:p>
              <a:endParaRPr lang="en-US" sz="3600" dirty="0" smtClean="0">
                <a:solidFill>
                  <a:srgbClr val="FF0000"/>
                </a:solidFill>
              </a:endParaRPr>
            </a:p>
            <a:p>
              <a:r>
                <a:rPr lang="en-US" sz="3600" dirty="0" smtClean="0">
                  <a:solidFill>
                    <a:srgbClr val="FF0000"/>
                  </a:solidFill>
                </a:rPr>
                <a:t>Total cost			$535</a:t>
              </a:r>
              <a:r>
                <a:rPr lang="en-US" dirty="0" smtClean="0">
                  <a:solidFill>
                    <a:srgbClr val="FF0000"/>
                  </a:solidFill>
                </a:rPr>
                <a:t>	</a:t>
              </a:r>
              <a:r>
                <a:rPr lang="en-US" dirty="0" smtClean="0"/>
                <a:t>	</a:t>
              </a:r>
            </a:p>
          </p:txBody>
        </p:sp>
        <p:sp>
          <p:nvSpPr>
            <p:cNvPr id="4" name="Rectangle 3"/>
            <p:cNvSpPr/>
            <p:nvPr/>
          </p:nvSpPr>
          <p:spPr>
            <a:xfrm>
              <a:off x="1905000" y="4800600"/>
              <a:ext cx="5181600" cy="914400"/>
            </a:xfrm>
            <a:prstGeom prst="rect">
              <a:avLst/>
            </a:prstGeom>
            <a:noFill/>
            <a:ln w="88900" cmpd="thinThick">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2566725" y="5911334"/>
            <a:ext cx="4491614" cy="461665"/>
          </a:xfrm>
          <a:prstGeom prst="rect">
            <a:avLst/>
          </a:prstGeom>
          <a:noFill/>
        </p:spPr>
        <p:txBody>
          <a:bodyPr wrap="none" rtlCol="0">
            <a:spAutoFit/>
          </a:bodyPr>
          <a:lstStyle/>
          <a:p>
            <a:r>
              <a:rPr lang="en-US" sz="2400" dirty="0"/>
              <a:t>[</a:t>
            </a:r>
            <a:r>
              <a:rPr lang="en-US" sz="2400" dirty="0" smtClean="0"/>
              <a:t>0.1% of Mega-DXpedition budget]</a:t>
            </a:r>
            <a:endParaRPr lang="en-US" sz="2400" dirty="0"/>
          </a:p>
        </p:txBody>
      </p:sp>
    </p:spTree>
    <p:extLst>
      <p:ext uri="{BB962C8B-B14F-4D97-AF65-F5344CB8AC3E}">
        <p14:creationId xmlns:p14="http://schemas.microsoft.com/office/powerpoint/2010/main" val="2073210943"/>
      </p:ext>
    </p:extLst>
  </p:cSld>
  <p:clrMapOvr>
    <a:masterClrMapping/>
  </p:clrMapOvr>
  <mc:AlternateContent xmlns:mc="http://schemas.openxmlformats.org/markup-compatibility/2006">
    <mc:Choice xmlns:p14="http://schemas.microsoft.com/office/powerpoint/2010/main" Requires="p14">
      <p:transition spd="med" p14:dur="700" advTm="19000">
        <p:fade/>
      </p:transition>
    </mc:Choice>
    <mc:Fallback>
      <p:transition spd="med" advTm="19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N:\__HD_2016_POST-EXPEDITION\__HD_2016_PPT\_PPT__HD_2016_Visalia_Future_DXing_DXpeditions\K7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228600"/>
            <a:ext cx="3970375" cy="6400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 y="342454"/>
            <a:ext cx="3771900" cy="1200329"/>
          </a:xfrm>
          <a:prstGeom prst="rect">
            <a:avLst/>
          </a:prstGeom>
          <a:noFill/>
        </p:spPr>
        <p:txBody>
          <a:bodyPr wrap="square" rtlCol="0">
            <a:spAutoFit/>
          </a:bodyPr>
          <a:lstStyle/>
          <a:p>
            <a:pPr algn="r"/>
            <a:r>
              <a:rPr lang="en-US" sz="3600" dirty="0" smtClean="0">
                <a:solidFill>
                  <a:schemeClr val="bg1"/>
                </a:solidFill>
              </a:rPr>
              <a:t>First Use of</a:t>
            </a:r>
          </a:p>
          <a:p>
            <a:pPr algn="r"/>
            <a:r>
              <a:rPr lang="en-US" sz="3600" dirty="0" smtClean="0">
                <a:solidFill>
                  <a:schemeClr val="bg1"/>
                </a:solidFill>
              </a:rPr>
              <a:t>Real-time Internet</a:t>
            </a:r>
            <a:endParaRPr lang="en-US" sz="3600" dirty="0">
              <a:solidFill>
                <a:schemeClr val="bg1"/>
              </a:solidFill>
            </a:endParaRPr>
          </a:p>
        </p:txBody>
      </p:sp>
      <p:sp>
        <p:nvSpPr>
          <p:cNvPr id="7" name="TextBox 6"/>
          <p:cNvSpPr txBox="1"/>
          <p:nvPr/>
        </p:nvSpPr>
        <p:spPr>
          <a:xfrm>
            <a:off x="990600" y="5105400"/>
            <a:ext cx="2879186" cy="892552"/>
          </a:xfrm>
          <a:prstGeom prst="rect">
            <a:avLst/>
          </a:prstGeom>
          <a:noFill/>
        </p:spPr>
        <p:txBody>
          <a:bodyPr wrap="none" rtlCol="0">
            <a:spAutoFit/>
          </a:bodyPr>
          <a:lstStyle/>
          <a:p>
            <a:pPr algn="ctr"/>
            <a:r>
              <a:rPr lang="en-US" sz="2400" dirty="0" smtClean="0">
                <a:solidFill>
                  <a:schemeClr val="bg1"/>
                </a:solidFill>
              </a:rPr>
              <a:t>The online log server:</a:t>
            </a:r>
          </a:p>
          <a:p>
            <a:pPr algn="ctr"/>
            <a:r>
              <a:rPr lang="en-US" sz="2800" dirty="0" smtClean="0">
                <a:solidFill>
                  <a:schemeClr val="bg1"/>
                </a:solidFill>
              </a:rPr>
              <a:t>DXA</a:t>
            </a:r>
            <a:endParaRPr lang="en-US" sz="2800" dirty="0">
              <a:solidFill>
                <a:schemeClr val="bg1"/>
              </a:solidFill>
            </a:endParaRPr>
          </a:p>
        </p:txBody>
      </p:sp>
      <p:sp>
        <p:nvSpPr>
          <p:cNvPr id="9" name="Striped Right Arrow 8"/>
          <p:cNvSpPr/>
          <p:nvPr/>
        </p:nvSpPr>
        <p:spPr>
          <a:xfrm>
            <a:off x="2971800" y="5655590"/>
            <a:ext cx="1526546" cy="228600"/>
          </a:xfrm>
          <a:prstGeom prst="striped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971800" y="2590800"/>
            <a:ext cx="1602746" cy="954107"/>
          </a:xfrm>
          <a:prstGeom prst="rect">
            <a:avLst/>
          </a:prstGeom>
          <a:noFill/>
        </p:spPr>
        <p:txBody>
          <a:bodyPr wrap="none" rtlCol="0">
            <a:spAutoFit/>
          </a:bodyPr>
          <a:lstStyle/>
          <a:p>
            <a:r>
              <a:rPr lang="en-US" sz="2800" dirty="0" smtClean="0">
                <a:solidFill>
                  <a:schemeClr val="bg1"/>
                </a:solidFill>
              </a:rPr>
              <a:t>Kure Atoll</a:t>
            </a:r>
          </a:p>
          <a:p>
            <a:r>
              <a:rPr lang="en-US" sz="2800" dirty="0" smtClean="0">
                <a:solidFill>
                  <a:schemeClr val="bg1"/>
                </a:solidFill>
              </a:rPr>
              <a:t>K7C 2005</a:t>
            </a:r>
            <a:endParaRPr lang="en-US" sz="2800" dirty="0">
              <a:solidFill>
                <a:schemeClr val="bg1"/>
              </a:solidFill>
            </a:endParaRPr>
          </a:p>
        </p:txBody>
      </p:sp>
    </p:spTree>
    <p:extLst>
      <p:ext uri="{BB962C8B-B14F-4D97-AF65-F5344CB8AC3E}">
        <p14:creationId xmlns:p14="http://schemas.microsoft.com/office/powerpoint/2010/main" val="3314800362"/>
      </p:ext>
    </p:extLst>
  </p:cSld>
  <p:clrMapOvr>
    <a:masterClrMapping/>
  </p:clrMapOvr>
  <mc:AlternateContent xmlns:mc="http://schemas.openxmlformats.org/markup-compatibility/2006">
    <mc:Choice xmlns:p14="http://schemas.microsoft.com/office/powerpoint/2010/main" Requires="p14">
      <p:transition spd="med" p14:dur="700" advTm="4000">
        <p:fade/>
      </p:transition>
    </mc:Choice>
    <mc:Fallback>
      <p:transition spd="med" advTm="4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_DXA_Book\_DXA_COVER\KY6R DXCC chart\KY6R chart_pro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2" y="1346517"/>
            <a:ext cx="7946857" cy="369960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530494" y="4343400"/>
            <a:ext cx="652743" cy="1332131"/>
            <a:chOff x="6622523" y="4953000"/>
            <a:chExt cx="652743" cy="1332131"/>
          </a:xfrm>
        </p:grpSpPr>
        <p:sp>
          <p:nvSpPr>
            <p:cNvPr id="11" name="Down Arrow 10"/>
            <p:cNvSpPr/>
            <p:nvPr/>
          </p:nvSpPr>
          <p:spPr>
            <a:xfrm rot="10800000">
              <a:off x="6926035" y="4953000"/>
              <a:ext cx="45719" cy="640074"/>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622523" y="5638800"/>
              <a:ext cx="652743" cy="646331"/>
            </a:xfrm>
            <a:prstGeom prst="rect">
              <a:avLst/>
            </a:prstGeom>
            <a:noFill/>
          </p:spPr>
          <p:txBody>
            <a:bodyPr wrap="none" rtlCol="0">
              <a:spAutoFit/>
            </a:bodyPr>
            <a:lstStyle/>
            <a:p>
              <a:pPr algn="ctr"/>
              <a:r>
                <a:rPr lang="en-US" dirty="0" smtClean="0">
                  <a:solidFill>
                    <a:srgbClr val="FF0000"/>
                  </a:solidFill>
                </a:rPr>
                <a:t>K7C</a:t>
              </a:r>
            </a:p>
            <a:p>
              <a:pPr algn="ctr"/>
              <a:r>
                <a:rPr lang="en-US" dirty="0" smtClean="0">
                  <a:solidFill>
                    <a:srgbClr val="FF0000"/>
                  </a:solidFill>
                </a:rPr>
                <a:t>2005</a:t>
              </a:r>
              <a:endParaRPr lang="en-US" dirty="0">
                <a:solidFill>
                  <a:srgbClr val="FF0000"/>
                </a:solidFill>
              </a:endParaRPr>
            </a:p>
          </p:txBody>
        </p:sp>
      </p:grpSp>
      <p:sp>
        <p:nvSpPr>
          <p:cNvPr id="38" name="Right Arrow 37"/>
          <p:cNvSpPr/>
          <p:nvPr/>
        </p:nvSpPr>
        <p:spPr>
          <a:xfrm>
            <a:off x="-2897930" y="3983789"/>
            <a:ext cx="68580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00100" y="372159"/>
            <a:ext cx="7543800" cy="646331"/>
          </a:xfrm>
          <a:prstGeom prst="rect">
            <a:avLst/>
          </a:prstGeom>
          <a:noFill/>
        </p:spPr>
        <p:txBody>
          <a:bodyPr wrap="square" rtlCol="0">
            <a:spAutoFit/>
          </a:bodyPr>
          <a:lstStyle/>
          <a:p>
            <a:pPr algn="ctr"/>
            <a:r>
              <a:rPr lang="en-US" sz="3600" dirty="0"/>
              <a:t>The Phases of DX</a:t>
            </a:r>
          </a:p>
        </p:txBody>
      </p:sp>
      <p:grpSp>
        <p:nvGrpSpPr>
          <p:cNvPr id="28" name="Group 27"/>
          <p:cNvGrpSpPr/>
          <p:nvPr/>
        </p:nvGrpSpPr>
        <p:grpSpPr>
          <a:xfrm>
            <a:off x="3545933" y="4358105"/>
            <a:ext cx="696024" cy="1332131"/>
            <a:chOff x="6497634" y="4953000"/>
            <a:chExt cx="696024" cy="1332131"/>
          </a:xfrm>
        </p:grpSpPr>
        <p:sp>
          <p:nvSpPr>
            <p:cNvPr id="29" name="Down Arrow 28"/>
            <p:cNvSpPr/>
            <p:nvPr/>
          </p:nvSpPr>
          <p:spPr>
            <a:xfrm rot="10800000">
              <a:off x="6822787" y="4953000"/>
              <a:ext cx="45719" cy="640074"/>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497634" y="5638800"/>
              <a:ext cx="696024" cy="646331"/>
            </a:xfrm>
            <a:prstGeom prst="rect">
              <a:avLst/>
            </a:prstGeom>
            <a:noFill/>
          </p:spPr>
          <p:txBody>
            <a:bodyPr wrap="none" rtlCol="0">
              <a:spAutoFit/>
            </a:bodyPr>
            <a:lstStyle/>
            <a:p>
              <a:pPr algn="ctr"/>
              <a:r>
                <a:rPr lang="en-US" dirty="0" smtClean="0">
                  <a:solidFill>
                    <a:srgbClr val="FF0000"/>
                  </a:solidFill>
                </a:rPr>
                <a:t>XRØY</a:t>
              </a:r>
            </a:p>
            <a:p>
              <a:pPr algn="ctr"/>
              <a:r>
                <a:rPr lang="en-US" dirty="0" smtClean="0">
                  <a:solidFill>
                    <a:srgbClr val="FF0000"/>
                  </a:solidFill>
                </a:rPr>
                <a:t>1995</a:t>
              </a:r>
              <a:endParaRPr lang="en-US" dirty="0">
                <a:solidFill>
                  <a:srgbClr val="FF0000"/>
                </a:solidFill>
              </a:endParaRPr>
            </a:p>
          </p:txBody>
        </p:sp>
      </p:grpSp>
      <p:sp>
        <p:nvSpPr>
          <p:cNvPr id="31" name="Right Arrow 30"/>
          <p:cNvSpPr/>
          <p:nvPr/>
        </p:nvSpPr>
        <p:spPr>
          <a:xfrm>
            <a:off x="4564301" y="3983789"/>
            <a:ext cx="1237872"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1690973" y="3321459"/>
            <a:ext cx="501356" cy="886599"/>
            <a:chOff x="4321322" y="3505200"/>
            <a:chExt cx="501356" cy="886599"/>
          </a:xfrm>
        </p:grpSpPr>
        <p:sp>
          <p:nvSpPr>
            <p:cNvPr id="33" name="TextBox 32"/>
            <p:cNvSpPr txBox="1"/>
            <p:nvPr/>
          </p:nvSpPr>
          <p:spPr>
            <a:xfrm>
              <a:off x="4388296" y="350520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0</a:t>
              </a:r>
              <a:endParaRPr lang="en-US" sz="2800" dirty="0">
                <a:solidFill>
                  <a:srgbClr val="FF0000"/>
                </a:solidFill>
              </a:endParaRPr>
            </a:p>
          </p:txBody>
        </p:sp>
        <p:sp>
          <p:nvSpPr>
            <p:cNvPr id="34" name="TextBox 33"/>
            <p:cNvSpPr txBox="1"/>
            <p:nvPr/>
          </p:nvSpPr>
          <p:spPr>
            <a:xfrm>
              <a:off x="4321322" y="4114800"/>
              <a:ext cx="501356" cy="276999"/>
            </a:xfrm>
            <a:prstGeom prst="rect">
              <a:avLst/>
            </a:prstGeom>
            <a:solidFill>
              <a:srgbClr val="FF0000"/>
            </a:solidFill>
          </p:spPr>
          <p:txBody>
            <a:bodyPr wrap="none" rtlCol="0">
              <a:spAutoFit/>
            </a:bodyPr>
            <a:lstStyle/>
            <a:p>
              <a:r>
                <a:rPr lang="en-US" sz="1200" dirty="0" smtClean="0">
                  <a:solidFill>
                    <a:schemeClr val="bg1"/>
                  </a:solidFill>
                </a:rPr>
                <a:t>DX IS</a:t>
              </a:r>
              <a:endParaRPr lang="en-US" sz="1200" dirty="0">
                <a:solidFill>
                  <a:schemeClr val="bg1"/>
                </a:solidFill>
              </a:endParaRPr>
            </a:p>
          </p:txBody>
        </p:sp>
      </p:grpSp>
      <p:sp>
        <p:nvSpPr>
          <p:cNvPr id="39" name="Right Arrow 38"/>
          <p:cNvSpPr/>
          <p:nvPr/>
        </p:nvSpPr>
        <p:spPr>
          <a:xfrm>
            <a:off x="3608299" y="3988727"/>
            <a:ext cx="1237872"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4489441" y="3325791"/>
            <a:ext cx="804900" cy="886599"/>
            <a:chOff x="4421398" y="3276600"/>
            <a:chExt cx="804900" cy="886599"/>
          </a:xfrm>
        </p:grpSpPr>
        <p:sp>
          <p:nvSpPr>
            <p:cNvPr id="20" name="TextBox 19"/>
            <p:cNvSpPr txBox="1"/>
            <p:nvPr/>
          </p:nvSpPr>
          <p:spPr>
            <a:xfrm>
              <a:off x="4421398" y="3886200"/>
              <a:ext cx="804900" cy="276999"/>
            </a:xfrm>
            <a:prstGeom prst="rect">
              <a:avLst/>
            </a:prstGeom>
            <a:solidFill>
              <a:srgbClr val="FF0000"/>
            </a:solidFill>
          </p:spPr>
          <p:txBody>
            <a:bodyPr wrap="none" rtlCol="0">
              <a:spAutoFit/>
            </a:bodyPr>
            <a:lstStyle/>
            <a:p>
              <a:r>
                <a:rPr lang="en-US" sz="1200" dirty="0" smtClean="0">
                  <a:solidFill>
                    <a:schemeClr val="bg1"/>
                  </a:solidFill>
                </a:rPr>
                <a:t>REALTIME</a:t>
              </a:r>
              <a:endParaRPr lang="en-US" sz="1200" dirty="0">
                <a:solidFill>
                  <a:schemeClr val="bg1"/>
                </a:solidFill>
              </a:endParaRPr>
            </a:p>
          </p:txBody>
        </p:sp>
        <p:sp>
          <p:nvSpPr>
            <p:cNvPr id="26" name="TextBox 25"/>
            <p:cNvSpPr txBox="1"/>
            <p:nvPr/>
          </p:nvSpPr>
          <p:spPr>
            <a:xfrm>
              <a:off x="4634283" y="327660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2</a:t>
              </a:r>
              <a:endParaRPr lang="en-US" sz="2800" dirty="0">
                <a:solidFill>
                  <a:srgbClr val="FF0000"/>
                </a:solidFill>
              </a:endParaRPr>
            </a:p>
          </p:txBody>
        </p:sp>
      </p:grpSp>
      <p:grpSp>
        <p:nvGrpSpPr>
          <p:cNvPr id="35" name="Group 34"/>
          <p:cNvGrpSpPr/>
          <p:nvPr/>
        </p:nvGrpSpPr>
        <p:grpSpPr>
          <a:xfrm>
            <a:off x="3467769" y="3321128"/>
            <a:ext cx="806631" cy="886929"/>
            <a:chOff x="3560764" y="3387043"/>
            <a:chExt cx="806631" cy="886929"/>
          </a:xfrm>
        </p:grpSpPr>
        <p:sp>
          <p:nvSpPr>
            <p:cNvPr id="36" name="TextBox 35"/>
            <p:cNvSpPr txBox="1"/>
            <p:nvPr/>
          </p:nvSpPr>
          <p:spPr>
            <a:xfrm>
              <a:off x="3803236" y="3387043"/>
              <a:ext cx="367408" cy="523220"/>
            </a:xfrm>
            <a:prstGeom prst="rect">
              <a:avLst/>
            </a:prstGeom>
            <a:solidFill>
              <a:schemeClr val="bg1"/>
            </a:solidFill>
            <a:ln>
              <a:solidFill>
                <a:schemeClr val="tx1"/>
              </a:solidFill>
            </a:ln>
          </p:spPr>
          <p:txBody>
            <a:bodyPr wrap="none" rtlCol="0">
              <a:spAutoFit/>
            </a:bodyPr>
            <a:lstStyle/>
            <a:p>
              <a:r>
                <a:rPr lang="en-US" sz="2800" dirty="0">
                  <a:solidFill>
                    <a:srgbClr val="FF0000"/>
                  </a:solidFill>
                </a:rPr>
                <a:t>1</a:t>
              </a:r>
            </a:p>
          </p:txBody>
        </p:sp>
        <p:sp>
          <p:nvSpPr>
            <p:cNvPr id="37" name="TextBox 36"/>
            <p:cNvSpPr txBox="1"/>
            <p:nvPr/>
          </p:nvSpPr>
          <p:spPr>
            <a:xfrm>
              <a:off x="3560764" y="3996973"/>
              <a:ext cx="806631" cy="276999"/>
            </a:xfrm>
            <a:prstGeom prst="rect">
              <a:avLst/>
            </a:prstGeom>
            <a:solidFill>
              <a:srgbClr val="FF0000"/>
            </a:solidFill>
          </p:spPr>
          <p:txBody>
            <a:bodyPr wrap="none" rtlCol="0">
              <a:spAutoFit/>
            </a:bodyPr>
            <a:lstStyle/>
            <a:p>
              <a:r>
                <a:rPr lang="en-US" sz="1200" dirty="0" smtClean="0">
                  <a:solidFill>
                    <a:schemeClr val="bg1"/>
                  </a:solidFill>
                </a:rPr>
                <a:t>INTERNET</a:t>
              </a:r>
              <a:endParaRPr lang="en-US" sz="1200" dirty="0">
                <a:solidFill>
                  <a:schemeClr val="bg1"/>
                </a:solidFill>
              </a:endParaRPr>
            </a:p>
          </p:txBody>
        </p:sp>
      </p:grpSp>
    </p:spTree>
    <p:extLst>
      <p:ext uri="{BB962C8B-B14F-4D97-AF65-F5344CB8AC3E}">
        <p14:creationId xmlns:p14="http://schemas.microsoft.com/office/powerpoint/2010/main" val="724654157"/>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2000" fill="hold"/>
                                        <p:tgtEl>
                                          <p:spTgt spid="31"/>
                                        </p:tgtEl>
                                        <p:attrNameLst>
                                          <p:attrName>ppt_x</p:attrName>
                                        </p:attrNameLst>
                                      </p:cBhvr>
                                      <p:tavLst>
                                        <p:tav tm="0">
                                          <p:val>
                                            <p:strVal val="0-#ppt_w/2"/>
                                          </p:val>
                                        </p:tav>
                                        <p:tav tm="100000">
                                          <p:val>
                                            <p:strVal val="#ppt_x"/>
                                          </p:val>
                                        </p:tav>
                                      </p:tavLst>
                                    </p:anim>
                                    <p:anim calcmode="lin" valueType="num">
                                      <p:cBhvr additive="base">
                                        <p:cTn id="8" dur="20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31"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3657600" y="1524000"/>
            <a:ext cx="2133918" cy="4708981"/>
          </a:xfrm>
          <a:prstGeom prst="rect">
            <a:avLst/>
          </a:prstGeom>
          <a:noFill/>
        </p:spPr>
        <p:txBody>
          <a:bodyPr wrap="none" rtlCol="0">
            <a:spAutoFit/>
          </a:bodyPr>
          <a:lstStyle/>
          <a:p>
            <a:r>
              <a:rPr lang="en-US" sz="30000" dirty="0" smtClean="0"/>
              <a:t>3</a:t>
            </a:r>
            <a:endParaRPr lang="en-US" sz="30000" dirty="0"/>
          </a:p>
        </p:txBody>
      </p:sp>
      <p:sp>
        <p:nvSpPr>
          <p:cNvPr id="5" name="Title 1"/>
          <p:cNvSpPr txBox="1">
            <a:spLocks/>
          </p:cNvSpPr>
          <p:nvPr/>
        </p:nvSpPr>
        <p:spPr>
          <a:xfrm>
            <a:off x="457200" y="708819"/>
            <a:ext cx="8229600" cy="1630362"/>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PHASE 3	   2015-2025</a:t>
            </a:r>
            <a:br>
              <a:rPr lang="en-US" dirty="0" smtClean="0"/>
            </a:br>
            <a:r>
              <a:rPr lang="en-US" sz="10700" dirty="0" smtClean="0"/>
              <a:t>SOCIAL MEDIA</a:t>
            </a:r>
            <a:endParaRPr lang="en-US" sz="10700" dirty="0"/>
          </a:p>
        </p:txBody>
      </p:sp>
    </p:spTree>
    <p:extLst>
      <p:ext uri="{BB962C8B-B14F-4D97-AF65-F5344CB8AC3E}">
        <p14:creationId xmlns:p14="http://schemas.microsoft.com/office/powerpoint/2010/main" val="1058484101"/>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__HD_2016_POST-EXPEDITION\__HD_2016_PPT\_PPT__HD_2016_Visalia_Future_DXing_DXpeditions\6. images\YAsawa is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75"/>
            <a:ext cx="10333387" cy="68670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372159"/>
            <a:ext cx="9601200" cy="646331"/>
          </a:xfrm>
          <a:prstGeom prst="rect">
            <a:avLst/>
          </a:prstGeom>
          <a:noFill/>
        </p:spPr>
        <p:txBody>
          <a:bodyPr wrap="square" rtlCol="0">
            <a:spAutoFit/>
          </a:bodyPr>
          <a:lstStyle/>
          <a:p>
            <a:pPr algn="ctr"/>
            <a:r>
              <a:rPr lang="en-US" sz="3600" dirty="0" smtClean="0"/>
              <a:t>Entities…</a:t>
            </a:r>
            <a:endParaRPr lang="en-US" sz="3600" dirty="0"/>
          </a:p>
        </p:txBody>
      </p:sp>
    </p:spTree>
    <p:extLst>
      <p:ext uri="{BB962C8B-B14F-4D97-AF65-F5344CB8AC3E}">
        <p14:creationId xmlns:p14="http://schemas.microsoft.com/office/powerpoint/2010/main" val="3314800362"/>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6" name="Picture 4" descr="N:\__HD_2016_POST-EXPEDITION\__HD_2016_PPT\_PPT__HD_2016_Visalia_Future_DXing_DXpeditions\6. images\2. Phase 2\Socail_med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219200"/>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0100" y="372159"/>
            <a:ext cx="7543800" cy="646331"/>
          </a:xfrm>
          <a:prstGeom prst="rect">
            <a:avLst/>
          </a:prstGeom>
          <a:noFill/>
        </p:spPr>
        <p:txBody>
          <a:bodyPr wrap="square" rtlCol="0">
            <a:spAutoFit/>
          </a:bodyPr>
          <a:lstStyle/>
          <a:p>
            <a:pPr algn="ctr"/>
            <a:r>
              <a:rPr lang="en-US" sz="3600" dirty="0" smtClean="0">
                <a:solidFill>
                  <a:schemeClr val="bg1"/>
                </a:solidFill>
              </a:rPr>
              <a:t>The Explosion of Social Media</a:t>
            </a:r>
            <a:endParaRPr lang="en-US" sz="3600" dirty="0">
              <a:solidFill>
                <a:schemeClr val="bg1"/>
              </a:solidFill>
            </a:endParaRPr>
          </a:p>
        </p:txBody>
      </p:sp>
    </p:spTree>
    <p:extLst>
      <p:ext uri="{BB962C8B-B14F-4D97-AF65-F5344CB8AC3E}">
        <p14:creationId xmlns:p14="http://schemas.microsoft.com/office/powerpoint/2010/main" val="4054360659"/>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8200" y="1371600"/>
            <a:ext cx="3276600" cy="4524315"/>
          </a:xfrm>
          <a:prstGeom prst="rect">
            <a:avLst/>
          </a:prstGeom>
        </p:spPr>
        <p:txBody>
          <a:bodyPr wrap="square">
            <a:spAutoFit/>
          </a:bodyPr>
          <a:lstStyle/>
          <a:p>
            <a:pPr marL="342900" indent="-342900">
              <a:buFont typeface="Wingdings" panose="05000000000000000000" pitchFamily="2" charset="2"/>
              <a:buChar char="ü"/>
            </a:pPr>
            <a:r>
              <a:rPr lang="en-US" sz="2400" dirty="0"/>
              <a:t>DX websites</a:t>
            </a:r>
          </a:p>
          <a:p>
            <a:pPr marL="342900" indent="-342900">
              <a:buFont typeface="Wingdings" panose="05000000000000000000" pitchFamily="2" charset="2"/>
              <a:buChar char="ü"/>
            </a:pPr>
            <a:r>
              <a:rPr lang="en-US" sz="2400" dirty="0"/>
              <a:t>Email</a:t>
            </a:r>
          </a:p>
          <a:p>
            <a:pPr marL="342900" indent="-342900">
              <a:buFont typeface="Wingdings" panose="05000000000000000000" pitchFamily="2" charset="2"/>
              <a:buChar char="ü"/>
            </a:pPr>
            <a:r>
              <a:rPr lang="en-US" sz="2400" dirty="0"/>
              <a:t>Newsletters</a:t>
            </a:r>
          </a:p>
          <a:p>
            <a:pPr marL="342900" indent="-342900">
              <a:buFont typeface="Wingdings" panose="05000000000000000000" pitchFamily="2" charset="2"/>
              <a:buChar char="ü"/>
            </a:pPr>
            <a:r>
              <a:rPr lang="en-US" sz="2400" dirty="0"/>
              <a:t>Magazine articles</a:t>
            </a:r>
          </a:p>
          <a:p>
            <a:pPr marL="342900" indent="-342900">
              <a:buFont typeface="Wingdings" panose="05000000000000000000" pitchFamily="2" charset="2"/>
              <a:buChar char="ü"/>
            </a:pPr>
            <a:r>
              <a:rPr lang="en-US" sz="2400" dirty="0"/>
              <a:t>Blogs</a:t>
            </a:r>
          </a:p>
          <a:p>
            <a:pPr marL="342900" indent="-342900">
              <a:buFont typeface="Wingdings" panose="05000000000000000000" pitchFamily="2" charset="2"/>
              <a:buChar char="ü"/>
            </a:pPr>
            <a:r>
              <a:rPr lang="en-US" sz="2400" dirty="0" smtClean="0"/>
              <a:t>Help </a:t>
            </a:r>
            <a:r>
              <a:rPr lang="en-US" sz="2400" dirty="0"/>
              <a:t>Desk</a:t>
            </a:r>
          </a:p>
          <a:p>
            <a:pPr marL="342900" indent="-342900">
              <a:buFont typeface="Wingdings" panose="05000000000000000000" pitchFamily="2" charset="2"/>
              <a:buChar char="ü"/>
            </a:pPr>
            <a:r>
              <a:rPr lang="en-US" sz="2400" dirty="0"/>
              <a:t>AudioLog</a:t>
            </a:r>
          </a:p>
          <a:p>
            <a:pPr marL="342900" indent="-342900">
              <a:buFont typeface="Wingdings" panose="05000000000000000000" pitchFamily="2" charset="2"/>
              <a:buChar char="ü"/>
            </a:pPr>
            <a:r>
              <a:rPr lang="en-US" sz="2400" dirty="0"/>
              <a:t>Dropbox</a:t>
            </a:r>
          </a:p>
          <a:p>
            <a:pPr marL="342900" indent="-342900">
              <a:buFont typeface="Wingdings" panose="05000000000000000000" pitchFamily="2" charset="2"/>
              <a:buChar char="ü"/>
            </a:pPr>
            <a:r>
              <a:rPr lang="en-US" sz="2400" dirty="0"/>
              <a:t>Skype</a:t>
            </a:r>
          </a:p>
          <a:p>
            <a:pPr marL="342900" indent="-342900">
              <a:buFont typeface="Wingdings" panose="05000000000000000000" pitchFamily="2" charset="2"/>
              <a:buChar char="ü"/>
            </a:pPr>
            <a:r>
              <a:rPr lang="en-US" sz="2400" dirty="0" smtClean="0"/>
              <a:t>YouTube</a:t>
            </a:r>
          </a:p>
          <a:p>
            <a:endParaRPr lang="en-US" sz="2400" dirty="0" smtClean="0"/>
          </a:p>
          <a:p>
            <a:r>
              <a:rPr lang="en-US" sz="2400" dirty="0" smtClean="0"/>
              <a:t>…and many more</a:t>
            </a:r>
            <a:endParaRPr lang="en-US" sz="2400" dirty="0"/>
          </a:p>
        </p:txBody>
      </p:sp>
      <p:sp>
        <p:nvSpPr>
          <p:cNvPr id="3" name="TextBox 2"/>
          <p:cNvSpPr txBox="1"/>
          <p:nvPr/>
        </p:nvSpPr>
        <p:spPr>
          <a:xfrm>
            <a:off x="552450" y="372159"/>
            <a:ext cx="8039100" cy="646331"/>
          </a:xfrm>
          <a:prstGeom prst="rect">
            <a:avLst/>
          </a:prstGeom>
          <a:noFill/>
        </p:spPr>
        <p:txBody>
          <a:bodyPr wrap="square" rtlCol="0">
            <a:spAutoFit/>
          </a:bodyPr>
          <a:lstStyle/>
          <a:p>
            <a:pPr algn="ctr"/>
            <a:r>
              <a:rPr lang="en-US" sz="3600" dirty="0" smtClean="0"/>
              <a:t>Functions Enabled Through Social Media</a:t>
            </a:r>
            <a:endParaRPr lang="en-US" sz="3600" dirty="0"/>
          </a:p>
        </p:txBody>
      </p:sp>
      <p:pic>
        <p:nvPicPr>
          <p:cNvPr id="4" name="Picture 3" descr="N:\__HD_2016_POST-EXPEDITION\__HD_2016_PPT\_PPT__HD_2016_Visalia_Future_DXing_DXpeditions\6. images\3. Phase 3\Social-Media-Icon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605366"/>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619957"/>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800100" y="372159"/>
            <a:ext cx="7543800" cy="584775"/>
          </a:xfrm>
          <a:prstGeom prst="rect">
            <a:avLst/>
          </a:prstGeom>
          <a:noFill/>
        </p:spPr>
        <p:txBody>
          <a:bodyPr wrap="square" rtlCol="0">
            <a:spAutoFit/>
          </a:bodyPr>
          <a:lstStyle/>
          <a:p>
            <a:pPr algn="ctr"/>
            <a:r>
              <a:rPr lang="en-US" sz="3200" dirty="0" smtClean="0">
                <a:solidFill>
                  <a:schemeClr val="bg1"/>
                </a:solidFill>
              </a:rPr>
              <a:t>Example: Websites and Blogs</a:t>
            </a:r>
            <a:endParaRPr lang="en-US" sz="3200" dirty="0">
              <a:solidFill>
                <a:schemeClr val="bg1"/>
              </a:solidFill>
            </a:endParaRPr>
          </a:p>
        </p:txBody>
      </p:sp>
      <p:pic>
        <p:nvPicPr>
          <p:cNvPr id="5" name="Picture 3" descr="N:\__HD_2016_POST-EXPEDITION\__HD_2016_PPT\_PPT__HD_2016_Visalia_Future_DXing_DXpeditions\6. images\3. Phase 3\vk0ek_dot_org_cr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333391"/>
            <a:ext cx="4097426" cy="51188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611801" y="5486400"/>
            <a:ext cx="248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solidFill>
                  <a:schemeClr val="bg1"/>
                </a:solidFill>
              </a:rPr>
              <a:t>https://vk0ek.org/</a:t>
            </a:r>
          </a:p>
        </p:txBody>
      </p:sp>
      <p:sp>
        <p:nvSpPr>
          <p:cNvPr id="9" name="TextBox 7"/>
          <p:cNvSpPr txBox="1">
            <a:spLocks noChangeArrowheads="1"/>
          </p:cNvSpPr>
          <p:nvPr/>
        </p:nvSpPr>
        <p:spPr bwMode="auto">
          <a:xfrm>
            <a:off x="766404" y="2590800"/>
            <a:ext cx="25411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dirty="0" smtClean="0">
                <a:solidFill>
                  <a:schemeClr val="bg1"/>
                </a:solidFill>
              </a:rPr>
              <a:t>Heard Island VKØEK 2016</a:t>
            </a:r>
            <a:endParaRPr lang="en-US" altLang="en-US" sz="3200" dirty="0">
              <a:solidFill>
                <a:schemeClr val="bg1"/>
              </a:solidFill>
            </a:endParaRPr>
          </a:p>
        </p:txBody>
      </p:sp>
    </p:spTree>
    <p:extLst>
      <p:ext uri="{BB962C8B-B14F-4D97-AF65-F5344CB8AC3E}">
        <p14:creationId xmlns:p14="http://schemas.microsoft.com/office/powerpoint/2010/main" val="4260245336"/>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N:\__HD_2016_POST-EXPEDITION\__HD_2016_PPT\_PPT__HD_2016_Visalia_Future_DXing_DXpeditions\6. images\4. Phase 4\Freshdes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600200"/>
            <a:ext cx="4535390" cy="426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0100" y="372159"/>
            <a:ext cx="7543800" cy="646331"/>
          </a:xfrm>
          <a:prstGeom prst="rect">
            <a:avLst/>
          </a:prstGeom>
          <a:noFill/>
        </p:spPr>
        <p:txBody>
          <a:bodyPr wrap="square" rtlCol="0">
            <a:spAutoFit/>
          </a:bodyPr>
          <a:lstStyle/>
          <a:p>
            <a:pPr algn="ctr"/>
            <a:r>
              <a:rPr lang="en-US" sz="3600" dirty="0" smtClean="0">
                <a:solidFill>
                  <a:schemeClr val="bg1"/>
                </a:solidFill>
              </a:rPr>
              <a:t>Example: Help Desk</a:t>
            </a:r>
            <a:endParaRPr lang="en-US" sz="3600" dirty="0">
              <a:solidFill>
                <a:schemeClr val="bg1"/>
              </a:solidFill>
            </a:endParaRPr>
          </a:p>
        </p:txBody>
      </p:sp>
      <p:sp>
        <p:nvSpPr>
          <p:cNvPr id="5" name="TextBox 7"/>
          <p:cNvSpPr txBox="1">
            <a:spLocks noChangeArrowheads="1"/>
          </p:cNvSpPr>
          <p:nvPr/>
        </p:nvSpPr>
        <p:spPr bwMode="auto">
          <a:xfrm>
            <a:off x="766404" y="2590800"/>
            <a:ext cx="25411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dirty="0" smtClean="0">
                <a:solidFill>
                  <a:schemeClr val="bg1"/>
                </a:solidFill>
              </a:rPr>
              <a:t>Heard Island VKØEK 2016</a:t>
            </a:r>
            <a:endParaRPr lang="en-US" altLang="en-US" sz="3200" dirty="0">
              <a:solidFill>
                <a:schemeClr val="bg1"/>
              </a:solidFill>
            </a:endParaRPr>
          </a:p>
        </p:txBody>
      </p:sp>
      <p:sp>
        <p:nvSpPr>
          <p:cNvPr id="6" name="TextBox 5"/>
          <p:cNvSpPr txBox="1"/>
          <p:nvPr/>
        </p:nvSpPr>
        <p:spPr>
          <a:xfrm>
            <a:off x="6934200" y="6292334"/>
            <a:ext cx="1822935" cy="369332"/>
          </a:xfrm>
          <a:prstGeom prst="rect">
            <a:avLst/>
          </a:prstGeom>
          <a:noFill/>
        </p:spPr>
        <p:txBody>
          <a:bodyPr wrap="none" rtlCol="0">
            <a:spAutoFit/>
          </a:bodyPr>
          <a:lstStyle/>
          <a:p>
            <a:r>
              <a:rPr lang="en-US" dirty="0" smtClean="0">
                <a:solidFill>
                  <a:schemeClr val="bg1"/>
                </a:solidFill>
              </a:rPr>
              <a:t>Rich Holoch KY6R</a:t>
            </a:r>
            <a:endParaRPr lang="en-US" dirty="0">
              <a:solidFill>
                <a:schemeClr val="bg1"/>
              </a:solidFill>
            </a:endParaRPr>
          </a:p>
        </p:txBody>
      </p:sp>
    </p:spTree>
    <p:extLst>
      <p:ext uri="{BB962C8B-B14F-4D97-AF65-F5344CB8AC3E}">
        <p14:creationId xmlns:p14="http://schemas.microsoft.com/office/powerpoint/2010/main" val="1885005609"/>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N:\__HD_2016_POST-EXPEDITION\__HD_2016_PPT\_PPT__HD_2016_Visalia_Future_DXing_DXpeditions\6. images\3. Phase 3\Faceboo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367060"/>
            <a:ext cx="3903866" cy="47244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N:\__HD_2016_POST-EXPEDITION\__HD_2016_PPT\_PPT__HD_2016_Visalia_Future_DXing_DXpeditions\6. images\3. Phase 3\Twit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371600"/>
            <a:ext cx="3886200" cy="47198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800" y="476991"/>
            <a:ext cx="1969257" cy="646331"/>
          </a:xfrm>
          <a:prstGeom prst="rect">
            <a:avLst/>
          </a:prstGeom>
          <a:noFill/>
        </p:spPr>
        <p:txBody>
          <a:bodyPr wrap="none" rtlCol="0">
            <a:spAutoFit/>
          </a:bodyPr>
          <a:lstStyle/>
          <a:p>
            <a:r>
              <a:rPr lang="en-US" sz="3600" dirty="0" smtClean="0">
                <a:solidFill>
                  <a:schemeClr val="bg1"/>
                </a:solidFill>
              </a:rPr>
              <a:t>Facebook</a:t>
            </a:r>
          </a:p>
        </p:txBody>
      </p:sp>
      <p:sp>
        <p:nvSpPr>
          <p:cNvPr id="5" name="TextBox 4"/>
          <p:cNvSpPr txBox="1"/>
          <p:nvPr/>
        </p:nvSpPr>
        <p:spPr>
          <a:xfrm>
            <a:off x="5985414" y="476991"/>
            <a:ext cx="1511568" cy="646331"/>
          </a:xfrm>
          <a:prstGeom prst="rect">
            <a:avLst/>
          </a:prstGeom>
          <a:noFill/>
        </p:spPr>
        <p:txBody>
          <a:bodyPr wrap="none" rtlCol="0">
            <a:spAutoFit/>
          </a:bodyPr>
          <a:lstStyle/>
          <a:p>
            <a:r>
              <a:rPr lang="en-US" sz="3600" dirty="0" smtClean="0">
                <a:solidFill>
                  <a:schemeClr val="bg1"/>
                </a:solidFill>
              </a:rPr>
              <a:t>Twitter</a:t>
            </a:r>
          </a:p>
        </p:txBody>
      </p:sp>
    </p:spTree>
    <p:extLst>
      <p:ext uri="{BB962C8B-B14F-4D97-AF65-F5344CB8AC3E}">
        <p14:creationId xmlns:p14="http://schemas.microsoft.com/office/powerpoint/2010/main" val="2668378152"/>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51" name="Picture 7" descr="J:\__HD_2016_POST-EXPEDITION\__HD_2016_NEWSLETTERS\Newsletter_01_01\01_01_Images\HD_Newsletter_01_01_p3_resi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161455"/>
            <a:ext cx="2743200" cy="3562946"/>
          </a:xfrm>
          <a:prstGeom prst="rect">
            <a:avLst/>
          </a:prstGeom>
          <a:noFill/>
          <a:ln w="12700">
            <a:solidFill>
              <a:schemeClr val="tx1"/>
            </a:solid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149" name="Picture 5" descr="J:\__HD_2016_POST-EXPEDITION\__HD_2016_NEWSLETTERS\Newsletter_01_01\01_01_Images\HD_Newsletter_01_01_p2_resiz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228255"/>
            <a:ext cx="2743200" cy="3562946"/>
          </a:xfrm>
          <a:prstGeom prst="rect">
            <a:avLst/>
          </a:prstGeom>
          <a:noFill/>
          <a:ln w="12700">
            <a:solidFill>
              <a:schemeClr val="tx1"/>
            </a:solid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147" name="Picture 3" descr="J:\__HD_2016_POST-EXPEDITION\__HD_2016_NEWSLETTERS\Newsletter_01_01\01_01_Images\HD_Newsletter_01_01_p4_resiz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837855"/>
            <a:ext cx="2743200" cy="3562945"/>
          </a:xfrm>
          <a:prstGeom prst="rect">
            <a:avLst/>
          </a:prstGeom>
          <a:noFill/>
          <a:ln w="12700">
            <a:solidFill>
              <a:schemeClr val="tx1"/>
            </a:solid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150" name="Picture 6" descr="J:\__HD_2016_POST-EXPEDITION\__HD_2016_NEWSLETTERS\Newsletter_01_01\01_01_Images\HD_Newsletter_01_01_p1_resiz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769" y="1999655"/>
            <a:ext cx="2743200" cy="3562946"/>
          </a:xfrm>
          <a:prstGeom prst="rect">
            <a:avLst/>
          </a:prstGeom>
          <a:noFill/>
          <a:ln w="12700">
            <a:solidFill>
              <a:schemeClr val="tx1"/>
            </a:solid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0100" y="372159"/>
            <a:ext cx="7543800" cy="646331"/>
          </a:xfrm>
          <a:prstGeom prst="rect">
            <a:avLst/>
          </a:prstGeom>
          <a:noFill/>
        </p:spPr>
        <p:txBody>
          <a:bodyPr wrap="square" rtlCol="0">
            <a:spAutoFit/>
          </a:bodyPr>
          <a:lstStyle/>
          <a:p>
            <a:pPr algn="ctr"/>
            <a:r>
              <a:rPr lang="en-US" sz="3600" dirty="0" smtClean="0">
                <a:solidFill>
                  <a:schemeClr val="bg1"/>
                </a:solidFill>
              </a:rPr>
              <a:t>Example: Newsletter</a:t>
            </a:r>
            <a:endParaRPr lang="en-US" sz="3600" dirty="0">
              <a:solidFill>
                <a:schemeClr val="bg1"/>
              </a:solidFill>
            </a:endParaRPr>
          </a:p>
        </p:txBody>
      </p:sp>
      <p:sp>
        <p:nvSpPr>
          <p:cNvPr id="2" name="Slide Number Placeholder 1"/>
          <p:cNvSpPr>
            <a:spLocks noGrp="1"/>
          </p:cNvSpPr>
          <p:nvPr>
            <p:ph type="sldNum" idx="11"/>
          </p:nvPr>
        </p:nvSpPr>
        <p:spPr/>
        <p:txBody>
          <a:bodyPr/>
          <a:lstStyle/>
          <a:p>
            <a:pPr>
              <a:defRPr/>
            </a:pPr>
            <a:fld id="{476A45DD-84DD-46E2-944E-6BFEE4569BBF}" type="slidenum">
              <a:rPr lang="en-US" altLang="en-US" smtClean="0"/>
              <a:pPr>
                <a:defRPr/>
              </a:pPr>
              <a:t>35</a:t>
            </a:fld>
            <a:endParaRPr lang="en-US" altLang="en-US"/>
          </a:p>
        </p:txBody>
      </p:sp>
    </p:spTree>
    <p:extLst>
      <p:ext uri="{BB962C8B-B14F-4D97-AF65-F5344CB8AC3E}">
        <p14:creationId xmlns:p14="http://schemas.microsoft.com/office/powerpoint/2010/main" val="671475867"/>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p:nvGrpSpPr>
        <p:grpSpPr>
          <a:xfrm>
            <a:off x="800100" y="372159"/>
            <a:ext cx="8054035" cy="6289507"/>
            <a:chOff x="800100" y="372159"/>
            <a:chExt cx="8054035" cy="6289507"/>
          </a:xfrm>
        </p:grpSpPr>
        <p:pic>
          <p:nvPicPr>
            <p:cNvPr id="1208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332" y="1250761"/>
              <a:ext cx="4167293" cy="49214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800100" y="372159"/>
              <a:ext cx="7543800" cy="646331"/>
            </a:xfrm>
            <a:prstGeom prst="rect">
              <a:avLst/>
            </a:prstGeom>
            <a:noFill/>
          </p:spPr>
          <p:txBody>
            <a:bodyPr wrap="square" rtlCol="0">
              <a:spAutoFit/>
            </a:bodyPr>
            <a:lstStyle/>
            <a:p>
              <a:pPr algn="ctr"/>
              <a:r>
                <a:rPr lang="en-US" sz="3600" dirty="0" smtClean="0">
                  <a:solidFill>
                    <a:schemeClr val="bg1"/>
                  </a:solidFill>
                </a:rPr>
                <a:t>Example: AudioLog</a:t>
              </a:r>
              <a:endParaRPr lang="en-US" sz="3600" dirty="0">
                <a:solidFill>
                  <a:schemeClr val="bg1"/>
                </a:solidFill>
              </a:endParaRPr>
            </a:p>
          </p:txBody>
        </p:sp>
        <p:sp>
          <p:nvSpPr>
            <p:cNvPr id="6" name="TextBox 5"/>
            <p:cNvSpPr txBox="1"/>
            <p:nvPr/>
          </p:nvSpPr>
          <p:spPr>
            <a:xfrm>
              <a:off x="7086600" y="6292334"/>
              <a:ext cx="1767535" cy="369332"/>
            </a:xfrm>
            <a:prstGeom prst="rect">
              <a:avLst/>
            </a:prstGeom>
            <a:noFill/>
          </p:spPr>
          <p:txBody>
            <a:bodyPr wrap="none" rtlCol="0">
              <a:spAutoFit/>
            </a:bodyPr>
            <a:lstStyle/>
            <a:p>
              <a:r>
                <a:rPr lang="en-US" dirty="0" smtClean="0">
                  <a:solidFill>
                    <a:schemeClr val="bg1"/>
                  </a:solidFill>
                </a:rPr>
                <a:t>Mike Coffey KJ4Z</a:t>
              </a:r>
              <a:endParaRPr lang="en-US" dirty="0">
                <a:solidFill>
                  <a:schemeClr val="bg1"/>
                </a:solidFill>
              </a:endParaRPr>
            </a:p>
          </p:txBody>
        </p:sp>
      </p:grpSp>
    </p:spTree>
    <p:extLst>
      <p:ext uri="{BB962C8B-B14F-4D97-AF65-F5344CB8AC3E}">
        <p14:creationId xmlns:p14="http://schemas.microsoft.com/office/powerpoint/2010/main" val="998597270"/>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24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N:\__HD_2016_POST-EXPEDITION\__HD_2016_ARTICLES\_HD_2016_Article_DX_Magazine\4. Infotech\4. Images_FINAL\VKØEK_4_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2499" y="1402139"/>
            <a:ext cx="6299003" cy="3962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372159"/>
            <a:ext cx="9144000" cy="584775"/>
          </a:xfrm>
          <a:prstGeom prst="rect">
            <a:avLst/>
          </a:prstGeom>
          <a:noFill/>
        </p:spPr>
        <p:txBody>
          <a:bodyPr wrap="square" rtlCol="0">
            <a:spAutoFit/>
          </a:bodyPr>
          <a:lstStyle/>
          <a:p>
            <a:pPr algn="ctr"/>
            <a:r>
              <a:rPr lang="en-US" sz="3200" dirty="0" smtClean="0">
                <a:solidFill>
                  <a:schemeClr val="bg1"/>
                </a:solidFill>
              </a:rPr>
              <a:t>Example: Weak </a:t>
            </a:r>
            <a:r>
              <a:rPr lang="en-US" sz="3200" dirty="0">
                <a:solidFill>
                  <a:schemeClr val="bg1"/>
                </a:solidFill>
              </a:rPr>
              <a:t>Signal Propagation Net (WSPR Net)</a:t>
            </a:r>
          </a:p>
        </p:txBody>
      </p:sp>
      <p:sp>
        <p:nvSpPr>
          <p:cNvPr id="6" name="Rectangle 5"/>
          <p:cNvSpPr/>
          <p:nvPr/>
        </p:nvSpPr>
        <p:spPr>
          <a:xfrm>
            <a:off x="1371600" y="5449669"/>
            <a:ext cx="6349902" cy="646331"/>
          </a:xfrm>
          <a:prstGeom prst="rect">
            <a:avLst/>
          </a:prstGeom>
        </p:spPr>
        <p:txBody>
          <a:bodyPr wrap="square">
            <a:spAutoFit/>
          </a:bodyPr>
          <a:lstStyle/>
          <a:p>
            <a:r>
              <a:rPr lang="en-US" i="1" dirty="0" smtClean="0">
                <a:solidFill>
                  <a:schemeClr val="bg1"/>
                </a:solidFill>
              </a:rPr>
              <a:t>A group of amateur </a:t>
            </a:r>
            <a:r>
              <a:rPr lang="en-US" i="1" dirty="0">
                <a:solidFill>
                  <a:schemeClr val="bg1"/>
                </a:solidFill>
              </a:rPr>
              <a:t>radio operators </a:t>
            </a:r>
            <a:r>
              <a:rPr lang="en-US" i="1" dirty="0" smtClean="0">
                <a:solidFill>
                  <a:schemeClr val="bg1"/>
                </a:solidFill>
              </a:rPr>
              <a:t>using </a:t>
            </a:r>
            <a:r>
              <a:rPr lang="en-US" i="1" dirty="0">
                <a:solidFill>
                  <a:schemeClr val="bg1"/>
                </a:solidFill>
              </a:rPr>
              <a:t>very low power (QRP/</a:t>
            </a:r>
            <a:r>
              <a:rPr lang="en-US" i="1" dirty="0" err="1">
                <a:solidFill>
                  <a:schemeClr val="bg1"/>
                </a:solidFill>
              </a:rPr>
              <a:t>QRPp</a:t>
            </a:r>
            <a:r>
              <a:rPr lang="en-US" i="1" dirty="0">
                <a:solidFill>
                  <a:schemeClr val="bg1"/>
                </a:solidFill>
              </a:rPr>
              <a:t>) </a:t>
            </a:r>
            <a:r>
              <a:rPr lang="en-US" i="1" dirty="0" smtClean="0">
                <a:solidFill>
                  <a:schemeClr val="bg1"/>
                </a:solidFill>
              </a:rPr>
              <a:t>transmissions to measure radio propagation.</a:t>
            </a:r>
            <a:endParaRPr lang="en-US" dirty="0">
              <a:solidFill>
                <a:schemeClr val="bg1"/>
              </a:solidFill>
            </a:endParaRPr>
          </a:p>
        </p:txBody>
      </p:sp>
      <p:sp>
        <p:nvSpPr>
          <p:cNvPr id="8" name="TextBox 7"/>
          <p:cNvSpPr txBox="1"/>
          <p:nvPr/>
        </p:nvSpPr>
        <p:spPr>
          <a:xfrm>
            <a:off x="6781800" y="6292334"/>
            <a:ext cx="2069990" cy="369332"/>
          </a:xfrm>
          <a:prstGeom prst="rect">
            <a:avLst/>
          </a:prstGeom>
          <a:noFill/>
        </p:spPr>
        <p:txBody>
          <a:bodyPr wrap="none" rtlCol="0">
            <a:spAutoFit/>
          </a:bodyPr>
          <a:lstStyle/>
          <a:p>
            <a:pPr algn="r"/>
            <a:r>
              <a:rPr lang="en-US" dirty="0" smtClean="0">
                <a:solidFill>
                  <a:schemeClr val="bg1"/>
                </a:solidFill>
              </a:rPr>
              <a:t>Adam Brown K2ARB</a:t>
            </a:r>
            <a:endParaRPr lang="en-US" dirty="0">
              <a:solidFill>
                <a:schemeClr val="bg1"/>
              </a:solidFill>
            </a:endParaRPr>
          </a:p>
        </p:txBody>
      </p:sp>
    </p:spTree>
    <p:extLst>
      <p:ext uri="{BB962C8B-B14F-4D97-AF65-F5344CB8AC3E}">
        <p14:creationId xmlns:p14="http://schemas.microsoft.com/office/powerpoint/2010/main" val="2435851008"/>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5" name="Picture 3" descr="N:\__HD_2016_POST-EXPEDITION\__HD_2016_ARTICLES\_HD_2016_Article_DX_Magazine\4. Infotech\4. Images_FINAL\VKØEK_4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064" y="1524000"/>
            <a:ext cx="5751872" cy="3429000"/>
          </a:xfrm>
          <a:prstGeom prst="rect">
            <a:avLst/>
          </a:prstGeom>
          <a:noFill/>
          <a:ln w="9525">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4800" y="372159"/>
            <a:ext cx="8382000" cy="646331"/>
          </a:xfrm>
          <a:prstGeom prst="rect">
            <a:avLst/>
          </a:prstGeom>
          <a:noFill/>
        </p:spPr>
        <p:txBody>
          <a:bodyPr wrap="square" rtlCol="0">
            <a:spAutoFit/>
          </a:bodyPr>
          <a:lstStyle/>
          <a:p>
            <a:pPr algn="ctr"/>
            <a:r>
              <a:rPr lang="en-US" sz="3600" dirty="0" smtClean="0">
                <a:solidFill>
                  <a:schemeClr val="bg1"/>
                </a:solidFill>
              </a:rPr>
              <a:t>Example: Reverse Beacon Network (RBN)</a:t>
            </a:r>
            <a:endParaRPr lang="en-US" sz="3600" dirty="0">
              <a:solidFill>
                <a:schemeClr val="bg1"/>
              </a:solidFill>
            </a:endParaRPr>
          </a:p>
        </p:txBody>
      </p:sp>
      <p:sp>
        <p:nvSpPr>
          <p:cNvPr id="2" name="Rectangle 1"/>
          <p:cNvSpPr/>
          <p:nvPr/>
        </p:nvSpPr>
        <p:spPr>
          <a:xfrm>
            <a:off x="1724478" y="5181599"/>
            <a:ext cx="5791200" cy="646331"/>
          </a:xfrm>
          <a:prstGeom prst="rect">
            <a:avLst/>
          </a:prstGeom>
        </p:spPr>
        <p:txBody>
          <a:bodyPr wrap="square">
            <a:spAutoFit/>
          </a:bodyPr>
          <a:lstStyle/>
          <a:p>
            <a:r>
              <a:rPr lang="en-US" i="1" dirty="0" smtClean="0">
                <a:solidFill>
                  <a:schemeClr val="bg1"/>
                </a:solidFill>
              </a:rPr>
              <a:t>A network </a:t>
            </a:r>
            <a:r>
              <a:rPr lang="en-US" i="1" dirty="0">
                <a:solidFill>
                  <a:schemeClr val="bg1"/>
                </a:solidFill>
              </a:rPr>
              <a:t>of stations listening to the bands and reporting </a:t>
            </a:r>
            <a:r>
              <a:rPr lang="en-US" i="1" dirty="0" smtClean="0">
                <a:solidFill>
                  <a:schemeClr val="bg1"/>
                </a:solidFill>
              </a:rPr>
              <a:t>the stations </a:t>
            </a:r>
            <a:r>
              <a:rPr lang="en-US" i="1" dirty="0">
                <a:solidFill>
                  <a:schemeClr val="bg1"/>
                </a:solidFill>
              </a:rPr>
              <a:t>they </a:t>
            </a:r>
            <a:r>
              <a:rPr lang="en-US" i="1" dirty="0" smtClean="0">
                <a:solidFill>
                  <a:schemeClr val="bg1"/>
                </a:solidFill>
              </a:rPr>
              <a:t>hear.</a:t>
            </a:r>
            <a:endParaRPr lang="en-US" i="1" dirty="0">
              <a:solidFill>
                <a:schemeClr val="bg1"/>
              </a:solidFill>
            </a:endParaRPr>
          </a:p>
        </p:txBody>
      </p:sp>
      <p:sp>
        <p:nvSpPr>
          <p:cNvPr id="7" name="TextBox 6"/>
          <p:cNvSpPr txBox="1"/>
          <p:nvPr/>
        </p:nvSpPr>
        <p:spPr>
          <a:xfrm>
            <a:off x="6781800" y="6292334"/>
            <a:ext cx="2069990" cy="369332"/>
          </a:xfrm>
          <a:prstGeom prst="rect">
            <a:avLst/>
          </a:prstGeom>
          <a:noFill/>
        </p:spPr>
        <p:txBody>
          <a:bodyPr wrap="none" rtlCol="0">
            <a:spAutoFit/>
          </a:bodyPr>
          <a:lstStyle/>
          <a:p>
            <a:pPr algn="r"/>
            <a:r>
              <a:rPr lang="en-US" dirty="0" smtClean="0">
                <a:solidFill>
                  <a:schemeClr val="bg1"/>
                </a:solidFill>
              </a:rPr>
              <a:t>Adam Brown K2ARB</a:t>
            </a:r>
            <a:endParaRPr lang="en-US" dirty="0">
              <a:solidFill>
                <a:schemeClr val="bg1"/>
              </a:solidFill>
            </a:endParaRPr>
          </a:p>
        </p:txBody>
      </p:sp>
    </p:spTree>
    <p:extLst>
      <p:ext uri="{BB962C8B-B14F-4D97-AF65-F5344CB8AC3E}">
        <p14:creationId xmlns:p14="http://schemas.microsoft.com/office/powerpoint/2010/main" val="1671968345"/>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4" descr="N:\__HD_2016_POST-EXPEDITION\__HD_2016_ARTICLES\_HD_2016_Article_DX_Magazine\4. Infotech\4. Images_FINAL\VKØEK_4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488" y="1494472"/>
            <a:ext cx="7004958"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372159"/>
            <a:ext cx="8610600" cy="646331"/>
          </a:xfrm>
          <a:prstGeom prst="rect">
            <a:avLst/>
          </a:prstGeom>
          <a:noFill/>
        </p:spPr>
        <p:txBody>
          <a:bodyPr wrap="square" rtlCol="0">
            <a:spAutoFit/>
          </a:bodyPr>
          <a:lstStyle/>
          <a:p>
            <a:pPr algn="ctr"/>
            <a:r>
              <a:rPr lang="en-US" sz="3600" dirty="0" smtClean="0">
                <a:solidFill>
                  <a:schemeClr val="bg1"/>
                </a:solidFill>
              </a:rPr>
              <a:t>Example: Oceanic Drifters and Diving Buoys</a:t>
            </a:r>
            <a:endParaRPr lang="en-US" sz="3600" dirty="0">
              <a:solidFill>
                <a:schemeClr val="bg1"/>
              </a:solidFill>
            </a:endParaRPr>
          </a:p>
        </p:txBody>
      </p:sp>
      <p:sp>
        <p:nvSpPr>
          <p:cNvPr id="6" name="Rectangle 5"/>
          <p:cNvSpPr/>
          <p:nvPr/>
        </p:nvSpPr>
        <p:spPr>
          <a:xfrm>
            <a:off x="1724478" y="4694872"/>
            <a:ext cx="5791200" cy="1477328"/>
          </a:xfrm>
          <a:prstGeom prst="rect">
            <a:avLst/>
          </a:prstGeom>
        </p:spPr>
        <p:txBody>
          <a:bodyPr wrap="square">
            <a:spAutoFit/>
          </a:bodyPr>
          <a:lstStyle/>
          <a:p>
            <a:r>
              <a:rPr lang="en-US" i="1" dirty="0" smtClean="0">
                <a:solidFill>
                  <a:schemeClr val="bg1"/>
                </a:solidFill>
              </a:rPr>
              <a:t>A set of drifting and diving instruments provided by NOAA and WHOI that record and telemeter multiple oceanic parameters during many months of drifting after deployment. There are thousands of such instruments worldwide.  </a:t>
            </a:r>
            <a:endParaRPr lang="en-US" i="1" dirty="0">
              <a:solidFill>
                <a:schemeClr val="bg1"/>
              </a:solidFill>
            </a:endParaRPr>
          </a:p>
        </p:txBody>
      </p:sp>
      <p:sp>
        <p:nvSpPr>
          <p:cNvPr id="7" name="TextBox 6"/>
          <p:cNvSpPr txBox="1"/>
          <p:nvPr/>
        </p:nvSpPr>
        <p:spPr>
          <a:xfrm>
            <a:off x="6781800" y="6292334"/>
            <a:ext cx="2069990" cy="369332"/>
          </a:xfrm>
          <a:prstGeom prst="rect">
            <a:avLst/>
          </a:prstGeom>
          <a:noFill/>
        </p:spPr>
        <p:txBody>
          <a:bodyPr wrap="none" rtlCol="0">
            <a:spAutoFit/>
          </a:bodyPr>
          <a:lstStyle/>
          <a:p>
            <a:pPr algn="r"/>
            <a:r>
              <a:rPr lang="en-US" dirty="0" smtClean="0">
                <a:solidFill>
                  <a:schemeClr val="bg1"/>
                </a:solidFill>
              </a:rPr>
              <a:t>Adam Brown K2ARB</a:t>
            </a:r>
            <a:endParaRPr lang="en-US" dirty="0">
              <a:solidFill>
                <a:schemeClr val="bg1"/>
              </a:solidFill>
            </a:endParaRPr>
          </a:p>
        </p:txBody>
      </p:sp>
    </p:spTree>
    <p:extLst>
      <p:ext uri="{BB962C8B-B14F-4D97-AF65-F5344CB8AC3E}">
        <p14:creationId xmlns:p14="http://schemas.microsoft.com/office/powerpoint/2010/main" val="76310842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N:\__HD_2016_POST-EXPEDITION\__HD_2016_PPT\_PPT__HD_2016_Visalia_Future_DXing_DXpeditions\Announc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143000"/>
            <a:ext cx="6400800" cy="54056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0100" y="372159"/>
            <a:ext cx="7543800" cy="646331"/>
          </a:xfrm>
          <a:prstGeom prst="rect">
            <a:avLst/>
          </a:prstGeom>
          <a:noFill/>
        </p:spPr>
        <p:txBody>
          <a:bodyPr wrap="square" rtlCol="0">
            <a:spAutoFit/>
          </a:bodyPr>
          <a:lstStyle/>
          <a:p>
            <a:pPr algn="ctr"/>
            <a:r>
              <a:rPr lang="en-US" sz="3600" dirty="0" smtClean="0">
                <a:solidFill>
                  <a:schemeClr val="bg1"/>
                </a:solidFill>
              </a:rPr>
              <a:t>DXpeditions…</a:t>
            </a:r>
            <a:endParaRPr lang="en-US" sz="3600" dirty="0">
              <a:solidFill>
                <a:schemeClr val="bg1"/>
              </a:solidFill>
            </a:endParaRPr>
          </a:p>
        </p:txBody>
      </p:sp>
    </p:spTree>
    <p:extLst>
      <p:ext uri="{BB962C8B-B14F-4D97-AF65-F5344CB8AC3E}">
        <p14:creationId xmlns:p14="http://schemas.microsoft.com/office/powerpoint/2010/main" val="1359885119"/>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91" y="920750"/>
            <a:ext cx="9185691" cy="5937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0" y="228600"/>
            <a:ext cx="9144000" cy="1138773"/>
          </a:xfrm>
          <a:prstGeom prst="rect">
            <a:avLst/>
          </a:prstGeom>
          <a:noFill/>
        </p:spPr>
        <p:txBody>
          <a:bodyPr wrap="square" rtlCol="0">
            <a:spAutoFit/>
          </a:bodyPr>
          <a:lstStyle/>
          <a:p>
            <a:pPr algn="ctr"/>
            <a:r>
              <a:rPr lang="en-US" sz="3200" dirty="0" smtClean="0"/>
              <a:t>Internet Connections </a:t>
            </a:r>
            <a:r>
              <a:rPr lang="en-US" sz="3200" dirty="0"/>
              <a:t>for VKØEK</a:t>
            </a:r>
          </a:p>
          <a:p>
            <a:pPr algn="ctr"/>
            <a:r>
              <a:rPr lang="en-US" sz="3600" dirty="0" smtClean="0">
                <a:solidFill>
                  <a:schemeClr val="bg1"/>
                </a:solidFill>
              </a:rPr>
              <a:t>)</a:t>
            </a:r>
            <a:endParaRPr lang="en-US" sz="3600" dirty="0">
              <a:solidFill>
                <a:schemeClr val="bg1"/>
              </a:solidFill>
            </a:endParaRPr>
          </a:p>
        </p:txBody>
      </p:sp>
      <p:sp>
        <p:nvSpPr>
          <p:cNvPr id="2" name="Slide Number Placeholder 1"/>
          <p:cNvSpPr>
            <a:spLocks noGrp="1"/>
          </p:cNvSpPr>
          <p:nvPr>
            <p:ph type="sldNum" idx="11"/>
          </p:nvPr>
        </p:nvSpPr>
        <p:spPr/>
        <p:txBody>
          <a:bodyPr/>
          <a:lstStyle/>
          <a:p>
            <a:pPr>
              <a:defRPr/>
            </a:pPr>
            <a:fld id="{476A45DD-84DD-46E2-944E-6BFEE4569BBF}" type="slidenum">
              <a:rPr lang="en-US" altLang="en-US" smtClean="0"/>
              <a:pPr>
                <a:defRPr/>
              </a:pPr>
              <a:t>40</a:t>
            </a:fld>
            <a:endParaRPr lang="en-US" altLang="en-US"/>
          </a:p>
        </p:txBody>
      </p:sp>
    </p:spTree>
    <p:extLst>
      <p:ext uri="{BB962C8B-B14F-4D97-AF65-F5344CB8AC3E}">
        <p14:creationId xmlns:p14="http://schemas.microsoft.com/office/powerpoint/2010/main" val="4017662849"/>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477902" y="5105400"/>
            <a:ext cx="2850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sz="2400" dirty="0" smtClean="0">
                <a:solidFill>
                  <a:schemeClr val="bg1"/>
                </a:solidFill>
              </a:rPr>
              <a:t>www.heardisland.org</a:t>
            </a:r>
            <a:endParaRPr lang="en-US" altLang="en-US" sz="2400" dirty="0">
              <a:solidFill>
                <a:schemeClr val="bg1"/>
              </a:solidFill>
            </a:endParaRPr>
          </a:p>
        </p:txBody>
      </p:sp>
      <p:sp>
        <p:nvSpPr>
          <p:cNvPr id="5" name="TextBox 7"/>
          <p:cNvSpPr txBox="1">
            <a:spLocks noChangeArrowheads="1"/>
          </p:cNvSpPr>
          <p:nvPr/>
        </p:nvSpPr>
        <p:spPr bwMode="auto">
          <a:xfrm>
            <a:off x="838200" y="2590800"/>
            <a:ext cx="25411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dirty="0" smtClean="0">
                <a:solidFill>
                  <a:schemeClr val="bg1"/>
                </a:solidFill>
              </a:rPr>
              <a:t>Heard Island VKØEK 2016</a:t>
            </a:r>
            <a:endParaRPr lang="en-US" altLang="en-US" sz="3200" dirty="0">
              <a:solidFill>
                <a:schemeClr val="bg1"/>
              </a:solidFill>
            </a:endParaRPr>
          </a:p>
        </p:txBody>
      </p:sp>
      <p:sp>
        <p:nvSpPr>
          <p:cNvPr id="8" name="TextBox 7"/>
          <p:cNvSpPr txBox="1"/>
          <p:nvPr/>
        </p:nvSpPr>
        <p:spPr>
          <a:xfrm>
            <a:off x="800100" y="372159"/>
            <a:ext cx="7543800" cy="646331"/>
          </a:xfrm>
          <a:prstGeom prst="rect">
            <a:avLst/>
          </a:prstGeom>
          <a:noFill/>
        </p:spPr>
        <p:txBody>
          <a:bodyPr wrap="square" rtlCol="0">
            <a:spAutoFit/>
          </a:bodyPr>
          <a:lstStyle/>
          <a:p>
            <a:pPr algn="ctr"/>
            <a:r>
              <a:rPr lang="en-US" sz="3600" dirty="0" smtClean="0">
                <a:solidFill>
                  <a:schemeClr val="bg1"/>
                </a:solidFill>
              </a:rPr>
              <a:t>Advanced use </a:t>
            </a:r>
            <a:r>
              <a:rPr lang="en-US" sz="3600" dirty="0">
                <a:solidFill>
                  <a:schemeClr val="bg1"/>
                </a:solidFill>
              </a:rPr>
              <a:t>of Social Media</a:t>
            </a:r>
          </a:p>
        </p:txBody>
      </p:sp>
      <p:pic>
        <p:nvPicPr>
          <p:cNvPr id="7170" name="Picture 2" descr="N:\__HD_2016_POST-EXPEDITION\__HD_2016_PPT\_PPT__HD_2016_Visalia_Future_DXing_DXpeditions\Images\2. Phase 2\Cli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199" y="1649143"/>
            <a:ext cx="5141629" cy="4298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026811"/>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_DXA_Book\_DXA_COVER\KY6R DXCC chart\KY6R chart_pro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1661" y="1482672"/>
            <a:ext cx="7946857" cy="369960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658775" y="4495800"/>
            <a:ext cx="822661" cy="1332131"/>
            <a:chOff x="6492156" y="4953000"/>
            <a:chExt cx="822661" cy="1332131"/>
          </a:xfrm>
        </p:grpSpPr>
        <p:sp>
          <p:nvSpPr>
            <p:cNvPr id="14" name="Down Arrow 13"/>
            <p:cNvSpPr/>
            <p:nvPr/>
          </p:nvSpPr>
          <p:spPr>
            <a:xfrm rot="10800000">
              <a:off x="6880627" y="4953000"/>
              <a:ext cx="45719" cy="640074"/>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492156" y="5638800"/>
              <a:ext cx="822661" cy="646331"/>
            </a:xfrm>
            <a:prstGeom prst="rect">
              <a:avLst/>
            </a:prstGeom>
            <a:noFill/>
          </p:spPr>
          <p:txBody>
            <a:bodyPr wrap="none" rtlCol="0">
              <a:spAutoFit/>
            </a:bodyPr>
            <a:lstStyle/>
            <a:p>
              <a:pPr algn="ctr"/>
              <a:r>
                <a:rPr lang="en-US" dirty="0" smtClean="0">
                  <a:solidFill>
                    <a:srgbClr val="FF0000"/>
                  </a:solidFill>
                </a:rPr>
                <a:t>VKØEK</a:t>
              </a:r>
            </a:p>
            <a:p>
              <a:pPr algn="ctr"/>
              <a:r>
                <a:rPr lang="en-US" dirty="0" smtClean="0">
                  <a:solidFill>
                    <a:srgbClr val="FF0000"/>
                  </a:solidFill>
                </a:rPr>
                <a:t>2015</a:t>
              </a:r>
              <a:endParaRPr lang="en-US" dirty="0">
                <a:solidFill>
                  <a:srgbClr val="FF0000"/>
                </a:solidFill>
              </a:endParaRPr>
            </a:p>
          </p:txBody>
        </p:sp>
      </p:grpSp>
      <p:sp>
        <p:nvSpPr>
          <p:cNvPr id="19" name="TextBox 18"/>
          <p:cNvSpPr txBox="1"/>
          <p:nvPr/>
        </p:nvSpPr>
        <p:spPr>
          <a:xfrm>
            <a:off x="800100" y="372159"/>
            <a:ext cx="7543800" cy="646331"/>
          </a:xfrm>
          <a:prstGeom prst="rect">
            <a:avLst/>
          </a:prstGeom>
          <a:noFill/>
        </p:spPr>
        <p:txBody>
          <a:bodyPr wrap="square" rtlCol="0">
            <a:spAutoFit/>
          </a:bodyPr>
          <a:lstStyle/>
          <a:p>
            <a:pPr algn="ctr"/>
            <a:r>
              <a:rPr lang="en-US" sz="3600" dirty="0"/>
              <a:t>The Phases of DX</a:t>
            </a:r>
          </a:p>
        </p:txBody>
      </p:sp>
      <p:grpSp>
        <p:nvGrpSpPr>
          <p:cNvPr id="28" name="Group 27"/>
          <p:cNvGrpSpPr/>
          <p:nvPr/>
        </p:nvGrpSpPr>
        <p:grpSpPr>
          <a:xfrm>
            <a:off x="4714148" y="4495800"/>
            <a:ext cx="652743" cy="1332131"/>
            <a:chOff x="6622523" y="4953000"/>
            <a:chExt cx="652743" cy="1332131"/>
          </a:xfrm>
        </p:grpSpPr>
        <p:sp>
          <p:nvSpPr>
            <p:cNvPr id="34" name="Down Arrow 33"/>
            <p:cNvSpPr/>
            <p:nvPr/>
          </p:nvSpPr>
          <p:spPr>
            <a:xfrm rot="10800000">
              <a:off x="6926035" y="4953000"/>
              <a:ext cx="45719" cy="640074"/>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622523" y="5638800"/>
              <a:ext cx="652743" cy="646331"/>
            </a:xfrm>
            <a:prstGeom prst="rect">
              <a:avLst/>
            </a:prstGeom>
            <a:noFill/>
          </p:spPr>
          <p:txBody>
            <a:bodyPr wrap="none" rtlCol="0">
              <a:spAutoFit/>
            </a:bodyPr>
            <a:lstStyle/>
            <a:p>
              <a:pPr algn="ctr"/>
              <a:r>
                <a:rPr lang="en-US" dirty="0" smtClean="0">
                  <a:solidFill>
                    <a:srgbClr val="FF0000"/>
                  </a:solidFill>
                </a:rPr>
                <a:t>K7C</a:t>
              </a:r>
            </a:p>
            <a:p>
              <a:pPr algn="ctr"/>
              <a:r>
                <a:rPr lang="en-US" dirty="0" smtClean="0">
                  <a:solidFill>
                    <a:srgbClr val="FF0000"/>
                  </a:solidFill>
                </a:rPr>
                <a:t>2005</a:t>
              </a:r>
              <a:endParaRPr lang="en-US" dirty="0">
                <a:solidFill>
                  <a:srgbClr val="FF0000"/>
                </a:solidFill>
              </a:endParaRPr>
            </a:p>
          </p:txBody>
        </p:sp>
      </p:grpSp>
      <p:sp>
        <p:nvSpPr>
          <p:cNvPr id="36" name="Right Arrow 35"/>
          <p:cNvSpPr/>
          <p:nvPr/>
        </p:nvSpPr>
        <p:spPr>
          <a:xfrm>
            <a:off x="-2714276" y="4121533"/>
            <a:ext cx="68580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3729587" y="4495800"/>
            <a:ext cx="696024" cy="1332131"/>
            <a:chOff x="6497634" y="4953000"/>
            <a:chExt cx="696024" cy="1332131"/>
          </a:xfrm>
        </p:grpSpPr>
        <p:sp>
          <p:nvSpPr>
            <p:cNvPr id="38" name="Down Arrow 37"/>
            <p:cNvSpPr/>
            <p:nvPr/>
          </p:nvSpPr>
          <p:spPr>
            <a:xfrm rot="10800000">
              <a:off x="6822787" y="4953000"/>
              <a:ext cx="45719" cy="640074"/>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6497634" y="5638800"/>
              <a:ext cx="696024" cy="646331"/>
            </a:xfrm>
            <a:prstGeom prst="rect">
              <a:avLst/>
            </a:prstGeom>
            <a:noFill/>
          </p:spPr>
          <p:txBody>
            <a:bodyPr wrap="none" rtlCol="0">
              <a:spAutoFit/>
            </a:bodyPr>
            <a:lstStyle/>
            <a:p>
              <a:pPr algn="ctr"/>
              <a:r>
                <a:rPr lang="en-US" dirty="0" smtClean="0">
                  <a:solidFill>
                    <a:srgbClr val="FF0000"/>
                  </a:solidFill>
                </a:rPr>
                <a:t>XRØY</a:t>
              </a:r>
            </a:p>
            <a:p>
              <a:pPr algn="ctr"/>
              <a:r>
                <a:rPr lang="en-US" dirty="0" smtClean="0">
                  <a:solidFill>
                    <a:srgbClr val="FF0000"/>
                  </a:solidFill>
                </a:rPr>
                <a:t>1995</a:t>
              </a:r>
              <a:endParaRPr lang="en-US" dirty="0">
                <a:solidFill>
                  <a:srgbClr val="FF0000"/>
                </a:solidFill>
              </a:endParaRPr>
            </a:p>
          </p:txBody>
        </p:sp>
      </p:grpSp>
      <p:sp>
        <p:nvSpPr>
          <p:cNvPr id="40" name="Right Arrow 39"/>
          <p:cNvSpPr/>
          <p:nvPr/>
        </p:nvSpPr>
        <p:spPr>
          <a:xfrm>
            <a:off x="4747955" y="4121533"/>
            <a:ext cx="1237872"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1874627" y="3460286"/>
            <a:ext cx="501356" cy="886599"/>
            <a:chOff x="4321322" y="3505200"/>
            <a:chExt cx="501356" cy="886599"/>
          </a:xfrm>
        </p:grpSpPr>
        <p:sp>
          <p:nvSpPr>
            <p:cNvPr id="42" name="TextBox 41"/>
            <p:cNvSpPr txBox="1"/>
            <p:nvPr/>
          </p:nvSpPr>
          <p:spPr>
            <a:xfrm>
              <a:off x="4388296" y="350520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0</a:t>
              </a:r>
              <a:endParaRPr lang="en-US" sz="2800" dirty="0">
                <a:solidFill>
                  <a:srgbClr val="FF0000"/>
                </a:solidFill>
              </a:endParaRPr>
            </a:p>
          </p:txBody>
        </p:sp>
        <p:sp>
          <p:nvSpPr>
            <p:cNvPr id="43" name="TextBox 42"/>
            <p:cNvSpPr txBox="1"/>
            <p:nvPr/>
          </p:nvSpPr>
          <p:spPr>
            <a:xfrm>
              <a:off x="4321322" y="4114800"/>
              <a:ext cx="501356" cy="276999"/>
            </a:xfrm>
            <a:prstGeom prst="rect">
              <a:avLst/>
            </a:prstGeom>
            <a:solidFill>
              <a:srgbClr val="FF0000"/>
            </a:solidFill>
          </p:spPr>
          <p:txBody>
            <a:bodyPr wrap="none" rtlCol="0">
              <a:spAutoFit/>
            </a:bodyPr>
            <a:lstStyle/>
            <a:p>
              <a:r>
                <a:rPr lang="en-US" sz="1200" dirty="0" smtClean="0">
                  <a:solidFill>
                    <a:schemeClr val="bg1"/>
                  </a:solidFill>
                </a:rPr>
                <a:t>DX IS</a:t>
              </a:r>
              <a:endParaRPr lang="en-US" sz="1200" dirty="0">
                <a:solidFill>
                  <a:schemeClr val="bg1"/>
                </a:solidFill>
              </a:endParaRPr>
            </a:p>
          </p:txBody>
        </p:sp>
      </p:grpSp>
      <p:sp>
        <p:nvSpPr>
          <p:cNvPr id="44" name="Right Arrow 43"/>
          <p:cNvSpPr/>
          <p:nvPr/>
        </p:nvSpPr>
        <p:spPr>
          <a:xfrm>
            <a:off x="3791953" y="4126471"/>
            <a:ext cx="1237872"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4673095" y="3460286"/>
            <a:ext cx="804900" cy="886599"/>
            <a:chOff x="4421398" y="3276600"/>
            <a:chExt cx="804900" cy="886599"/>
          </a:xfrm>
        </p:grpSpPr>
        <p:sp>
          <p:nvSpPr>
            <p:cNvPr id="46" name="TextBox 45"/>
            <p:cNvSpPr txBox="1"/>
            <p:nvPr/>
          </p:nvSpPr>
          <p:spPr>
            <a:xfrm>
              <a:off x="4421398" y="3886200"/>
              <a:ext cx="804900" cy="276999"/>
            </a:xfrm>
            <a:prstGeom prst="rect">
              <a:avLst/>
            </a:prstGeom>
            <a:solidFill>
              <a:srgbClr val="FF0000"/>
            </a:solidFill>
          </p:spPr>
          <p:txBody>
            <a:bodyPr wrap="none" rtlCol="0">
              <a:spAutoFit/>
            </a:bodyPr>
            <a:lstStyle/>
            <a:p>
              <a:r>
                <a:rPr lang="en-US" sz="1200" dirty="0" smtClean="0">
                  <a:solidFill>
                    <a:schemeClr val="bg1"/>
                  </a:solidFill>
                </a:rPr>
                <a:t>REALTIME</a:t>
              </a:r>
              <a:endParaRPr lang="en-US" sz="1200" dirty="0">
                <a:solidFill>
                  <a:schemeClr val="bg1"/>
                </a:solidFill>
              </a:endParaRPr>
            </a:p>
          </p:txBody>
        </p:sp>
        <p:sp>
          <p:nvSpPr>
            <p:cNvPr id="47" name="TextBox 46"/>
            <p:cNvSpPr txBox="1"/>
            <p:nvPr/>
          </p:nvSpPr>
          <p:spPr>
            <a:xfrm>
              <a:off x="4634283" y="327660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2</a:t>
              </a:r>
              <a:endParaRPr lang="en-US" sz="2800" dirty="0">
                <a:solidFill>
                  <a:srgbClr val="FF0000"/>
                </a:solidFill>
              </a:endParaRPr>
            </a:p>
          </p:txBody>
        </p:sp>
      </p:grpSp>
      <p:grpSp>
        <p:nvGrpSpPr>
          <p:cNvPr id="48" name="Group 47"/>
          <p:cNvGrpSpPr/>
          <p:nvPr/>
        </p:nvGrpSpPr>
        <p:grpSpPr>
          <a:xfrm>
            <a:off x="3651423" y="3460121"/>
            <a:ext cx="806631" cy="886929"/>
            <a:chOff x="3560764" y="3387043"/>
            <a:chExt cx="806631" cy="886929"/>
          </a:xfrm>
        </p:grpSpPr>
        <p:sp>
          <p:nvSpPr>
            <p:cNvPr id="49" name="TextBox 48"/>
            <p:cNvSpPr txBox="1"/>
            <p:nvPr/>
          </p:nvSpPr>
          <p:spPr>
            <a:xfrm>
              <a:off x="3803236" y="3387043"/>
              <a:ext cx="367408" cy="523220"/>
            </a:xfrm>
            <a:prstGeom prst="rect">
              <a:avLst/>
            </a:prstGeom>
            <a:solidFill>
              <a:schemeClr val="bg1"/>
            </a:solidFill>
            <a:ln>
              <a:solidFill>
                <a:schemeClr val="tx1"/>
              </a:solidFill>
            </a:ln>
          </p:spPr>
          <p:txBody>
            <a:bodyPr wrap="none" rtlCol="0">
              <a:spAutoFit/>
            </a:bodyPr>
            <a:lstStyle/>
            <a:p>
              <a:r>
                <a:rPr lang="en-US" sz="2800" dirty="0">
                  <a:solidFill>
                    <a:srgbClr val="FF0000"/>
                  </a:solidFill>
                </a:rPr>
                <a:t>1</a:t>
              </a:r>
            </a:p>
          </p:txBody>
        </p:sp>
        <p:sp>
          <p:nvSpPr>
            <p:cNvPr id="50" name="TextBox 49"/>
            <p:cNvSpPr txBox="1"/>
            <p:nvPr/>
          </p:nvSpPr>
          <p:spPr>
            <a:xfrm>
              <a:off x="3560764" y="3996973"/>
              <a:ext cx="806631" cy="276999"/>
            </a:xfrm>
            <a:prstGeom prst="rect">
              <a:avLst/>
            </a:prstGeom>
            <a:solidFill>
              <a:srgbClr val="FF0000"/>
            </a:solidFill>
          </p:spPr>
          <p:txBody>
            <a:bodyPr wrap="none" rtlCol="0">
              <a:spAutoFit/>
            </a:bodyPr>
            <a:lstStyle/>
            <a:p>
              <a:r>
                <a:rPr lang="en-US" sz="1200" dirty="0" smtClean="0">
                  <a:solidFill>
                    <a:schemeClr val="bg1"/>
                  </a:solidFill>
                </a:rPr>
                <a:t>INTERNET</a:t>
              </a:r>
              <a:endParaRPr lang="en-US" sz="1200" dirty="0">
                <a:solidFill>
                  <a:schemeClr val="bg1"/>
                </a:solidFill>
              </a:endParaRPr>
            </a:p>
          </p:txBody>
        </p:sp>
      </p:grpSp>
      <p:sp>
        <p:nvSpPr>
          <p:cNvPr id="51" name="Right Arrow 50"/>
          <p:cNvSpPr/>
          <p:nvPr/>
        </p:nvSpPr>
        <p:spPr>
          <a:xfrm>
            <a:off x="5477996" y="4118368"/>
            <a:ext cx="1471438"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5562600" y="3460286"/>
            <a:ext cx="904415" cy="886598"/>
            <a:chOff x="5661363" y="3398005"/>
            <a:chExt cx="904415" cy="886598"/>
          </a:xfrm>
        </p:grpSpPr>
        <p:sp>
          <p:nvSpPr>
            <p:cNvPr id="21" name="TextBox 20"/>
            <p:cNvSpPr txBox="1"/>
            <p:nvPr/>
          </p:nvSpPr>
          <p:spPr>
            <a:xfrm>
              <a:off x="5661363" y="4007604"/>
              <a:ext cx="904415" cy="276999"/>
            </a:xfrm>
            <a:prstGeom prst="rect">
              <a:avLst/>
            </a:prstGeom>
            <a:solidFill>
              <a:srgbClr val="FF0000"/>
            </a:solidFill>
          </p:spPr>
          <p:txBody>
            <a:bodyPr wrap="none" rtlCol="0">
              <a:spAutoFit/>
            </a:bodyPr>
            <a:lstStyle/>
            <a:p>
              <a:r>
                <a:rPr lang="en-US" sz="1200" dirty="0" smtClean="0">
                  <a:solidFill>
                    <a:schemeClr val="bg1"/>
                  </a:solidFill>
                </a:rPr>
                <a:t>SOC MEDIA</a:t>
              </a:r>
              <a:endParaRPr lang="en-US" sz="1200" dirty="0">
                <a:solidFill>
                  <a:schemeClr val="bg1"/>
                </a:solidFill>
              </a:endParaRPr>
            </a:p>
          </p:txBody>
        </p:sp>
        <p:sp>
          <p:nvSpPr>
            <p:cNvPr id="32" name="TextBox 31"/>
            <p:cNvSpPr txBox="1"/>
            <p:nvPr/>
          </p:nvSpPr>
          <p:spPr>
            <a:xfrm>
              <a:off x="5948460" y="3398005"/>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3</a:t>
              </a:r>
              <a:endParaRPr lang="en-US" sz="2800" dirty="0">
                <a:solidFill>
                  <a:srgbClr val="FF0000"/>
                </a:solidFill>
              </a:endParaRPr>
            </a:p>
          </p:txBody>
        </p:sp>
      </p:grpSp>
    </p:spTree>
    <p:extLst>
      <p:ext uri="{BB962C8B-B14F-4D97-AF65-F5344CB8AC3E}">
        <p14:creationId xmlns:p14="http://schemas.microsoft.com/office/powerpoint/2010/main" val="2083867069"/>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2250" fill="hold"/>
                                        <p:tgtEl>
                                          <p:spTgt spid="51"/>
                                        </p:tgtEl>
                                        <p:attrNameLst>
                                          <p:attrName>ppt_x</p:attrName>
                                        </p:attrNameLst>
                                      </p:cBhvr>
                                      <p:tavLst>
                                        <p:tav tm="0">
                                          <p:val>
                                            <p:strVal val="0-#ppt_w/2"/>
                                          </p:val>
                                        </p:tav>
                                        <p:tav tm="100000">
                                          <p:val>
                                            <p:strVal val="#ppt_x"/>
                                          </p:val>
                                        </p:tav>
                                      </p:tavLst>
                                    </p:anim>
                                    <p:anim calcmode="lin" valueType="num">
                                      <p:cBhvr additive="base">
                                        <p:cTn id="8" dur="2250" fill="hold"/>
                                        <p:tgtEl>
                                          <p:spTgt spid="51"/>
                                        </p:tgtEl>
                                        <p:attrNameLst>
                                          <p:attrName>ppt_y</p:attrName>
                                        </p:attrNameLst>
                                      </p:cBhvr>
                                      <p:tavLst>
                                        <p:tav tm="0">
                                          <p:val>
                                            <p:strVal val="#ppt_y"/>
                                          </p:val>
                                        </p:tav>
                                        <p:tav tm="100000">
                                          <p:val>
                                            <p:strVal val="#ppt_y"/>
                                          </p:val>
                                        </p:tav>
                                      </p:tavLst>
                                    </p:anim>
                                  </p:childTnLst>
                                </p:cTn>
                              </p:par>
                            </p:childTnLst>
                          </p:cTn>
                        </p:par>
                        <p:par>
                          <p:cTn id="9" fill="hold">
                            <p:stCondLst>
                              <p:cond delay="2250"/>
                            </p:stCondLst>
                            <p:childTnLst>
                              <p:par>
                                <p:cTn id="10" presetID="42"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500"/>
                                        <p:tgtEl>
                                          <p:spTgt spid="13"/>
                                        </p:tgtEl>
                                      </p:cBhvr>
                                    </p:animEffect>
                                    <p:anim calcmode="lin" valueType="num">
                                      <p:cBhvr>
                                        <p:cTn id="13" dur="1500" fill="hold"/>
                                        <p:tgtEl>
                                          <p:spTgt spid="13"/>
                                        </p:tgtEl>
                                        <p:attrNameLst>
                                          <p:attrName>ppt_x</p:attrName>
                                        </p:attrNameLst>
                                      </p:cBhvr>
                                      <p:tavLst>
                                        <p:tav tm="0">
                                          <p:val>
                                            <p:strVal val="#ppt_x"/>
                                          </p:val>
                                        </p:tav>
                                        <p:tav tm="100000">
                                          <p:val>
                                            <p:strVal val="#ppt_x"/>
                                          </p:val>
                                        </p:tav>
                                      </p:tavLst>
                                    </p:anim>
                                    <p:anim calcmode="lin" valueType="num">
                                      <p:cBhvr>
                                        <p:cTn id="14" dur="15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3750"/>
                            </p:stCondLst>
                            <p:childTnLst>
                              <p:par>
                                <p:cTn id="16" presetID="31"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3657600" y="1524000"/>
            <a:ext cx="2133918" cy="4708981"/>
          </a:xfrm>
          <a:prstGeom prst="rect">
            <a:avLst/>
          </a:prstGeom>
          <a:noFill/>
        </p:spPr>
        <p:txBody>
          <a:bodyPr wrap="none" rtlCol="0">
            <a:spAutoFit/>
          </a:bodyPr>
          <a:lstStyle/>
          <a:p>
            <a:r>
              <a:rPr lang="en-US" sz="30000" dirty="0" smtClean="0"/>
              <a:t>4</a:t>
            </a:r>
            <a:endParaRPr lang="en-US" sz="30000" dirty="0"/>
          </a:p>
        </p:txBody>
      </p:sp>
      <p:sp>
        <p:nvSpPr>
          <p:cNvPr id="5" name="Title 1"/>
          <p:cNvSpPr txBox="1">
            <a:spLocks/>
          </p:cNvSpPr>
          <p:nvPr/>
        </p:nvSpPr>
        <p:spPr>
          <a:xfrm>
            <a:off x="457200" y="708819"/>
            <a:ext cx="8229600" cy="1630362"/>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PHASE 4	   2025-2030</a:t>
            </a:r>
            <a:br>
              <a:rPr lang="en-US" dirty="0" smtClean="0"/>
            </a:br>
            <a:r>
              <a:rPr lang="en-US" sz="10700" dirty="0" smtClean="0"/>
              <a:t>SYSTEMS</a:t>
            </a:r>
            <a:endParaRPr lang="en-US" sz="10700" dirty="0"/>
          </a:p>
        </p:txBody>
      </p:sp>
    </p:spTree>
    <p:extLst>
      <p:ext uri="{BB962C8B-B14F-4D97-AF65-F5344CB8AC3E}">
        <p14:creationId xmlns:p14="http://schemas.microsoft.com/office/powerpoint/2010/main" val="667689710"/>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143000"/>
            <a:ext cx="5791200" cy="1877437"/>
          </a:xfrm>
          <a:prstGeom prst="rect">
            <a:avLst/>
          </a:prstGeom>
        </p:spPr>
        <p:txBody>
          <a:bodyPr wrap="square">
            <a:spAutoFit/>
          </a:bodyPr>
          <a:lstStyle/>
          <a:p>
            <a:r>
              <a:rPr lang="en-US" sz="2400" dirty="0" smtClean="0">
                <a:solidFill>
                  <a:srgbClr val="0000FF"/>
                </a:solidFill>
              </a:rPr>
              <a:t>Definition</a:t>
            </a:r>
          </a:p>
          <a:p>
            <a:endParaRPr lang="en-US" sz="1000" dirty="0"/>
          </a:p>
          <a:p>
            <a:r>
              <a:rPr lang="en-US" sz="2400" dirty="0" smtClean="0"/>
              <a:t>“A </a:t>
            </a:r>
            <a:r>
              <a:rPr lang="en-US" sz="2400" dirty="0"/>
              <a:t>branch of engineering which concentrates on the design and application of the whole as distinct from the </a:t>
            </a:r>
            <a:r>
              <a:rPr lang="en-US" sz="2400" dirty="0" smtClean="0"/>
              <a:t>parts.”</a:t>
            </a:r>
          </a:p>
          <a:p>
            <a:endParaRPr lang="en-US" sz="1000" dirty="0"/>
          </a:p>
        </p:txBody>
      </p:sp>
      <p:sp>
        <p:nvSpPr>
          <p:cNvPr id="3" name="TextBox 2"/>
          <p:cNvSpPr txBox="1"/>
          <p:nvPr/>
        </p:nvSpPr>
        <p:spPr>
          <a:xfrm>
            <a:off x="800100" y="372159"/>
            <a:ext cx="7543800" cy="646331"/>
          </a:xfrm>
          <a:prstGeom prst="rect">
            <a:avLst/>
          </a:prstGeom>
          <a:noFill/>
        </p:spPr>
        <p:txBody>
          <a:bodyPr wrap="square" rtlCol="0">
            <a:spAutoFit/>
          </a:bodyPr>
          <a:lstStyle/>
          <a:p>
            <a:pPr algn="ctr"/>
            <a:r>
              <a:rPr lang="en-US" sz="3600" dirty="0" smtClean="0"/>
              <a:t>Systems Engineering</a:t>
            </a:r>
            <a:endParaRPr lang="en-US" sz="3600" dirty="0"/>
          </a:p>
        </p:txBody>
      </p:sp>
      <p:grpSp>
        <p:nvGrpSpPr>
          <p:cNvPr id="6" name="Group 5"/>
          <p:cNvGrpSpPr/>
          <p:nvPr/>
        </p:nvGrpSpPr>
        <p:grpSpPr>
          <a:xfrm>
            <a:off x="1447800" y="3020437"/>
            <a:ext cx="3402222" cy="3358853"/>
            <a:chOff x="1447800" y="3020437"/>
            <a:chExt cx="3402222" cy="3358853"/>
          </a:xfrm>
        </p:grpSpPr>
        <p:pic>
          <p:nvPicPr>
            <p:cNvPr id="2050" name="Picture 2" descr="N:\__HD_2016_POST-EXPEDITION\__HD_2016_PPT\_PPT__HD_2016_Visalia_Future_DXing_DXpeditions\6. images\4.1 Transition\Sets\Gronefeld-Parallax-Tourbillon-Cag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3020437"/>
              <a:ext cx="3402222" cy="26505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88529" y="5856070"/>
              <a:ext cx="920765" cy="523220"/>
            </a:xfrm>
            <a:prstGeom prst="rect">
              <a:avLst/>
            </a:prstGeom>
            <a:noFill/>
          </p:spPr>
          <p:txBody>
            <a:bodyPr wrap="none" rtlCol="0">
              <a:spAutoFit/>
            </a:bodyPr>
            <a:lstStyle/>
            <a:p>
              <a:r>
                <a:rPr lang="en-US" sz="2800" dirty="0" smtClean="0"/>
                <a:t>Parts</a:t>
              </a:r>
              <a:endParaRPr lang="en-US" sz="2800" dirty="0"/>
            </a:p>
          </p:txBody>
        </p:sp>
      </p:grpSp>
      <p:grpSp>
        <p:nvGrpSpPr>
          <p:cNvPr id="8" name="Group 7"/>
          <p:cNvGrpSpPr/>
          <p:nvPr/>
        </p:nvGrpSpPr>
        <p:grpSpPr>
          <a:xfrm>
            <a:off x="5410200" y="2438400"/>
            <a:ext cx="3417670" cy="3940890"/>
            <a:chOff x="5410200" y="2438400"/>
            <a:chExt cx="3417670" cy="3940890"/>
          </a:xfrm>
        </p:grpSpPr>
        <p:pic>
          <p:nvPicPr>
            <p:cNvPr id="2053" name="Picture 5" descr="N:\__HD_2016_POST-EXPEDITION\__HD_2016_PPT\_PPT__HD_2016_Visalia_Future_DXing_DXpeditions\6. images\4.1 Transition\Sets\pocket-watch-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2438400"/>
              <a:ext cx="3417670" cy="34176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07906" y="5856070"/>
              <a:ext cx="1222258" cy="523220"/>
            </a:xfrm>
            <a:prstGeom prst="rect">
              <a:avLst/>
            </a:prstGeom>
            <a:noFill/>
          </p:spPr>
          <p:txBody>
            <a:bodyPr wrap="none" rtlCol="0">
              <a:spAutoFit/>
            </a:bodyPr>
            <a:lstStyle/>
            <a:p>
              <a:r>
                <a:rPr lang="en-US" sz="2800" dirty="0" smtClean="0"/>
                <a:t>System</a:t>
              </a:r>
              <a:endParaRPr lang="en-US" sz="2800" dirty="0"/>
            </a:p>
          </p:txBody>
        </p:sp>
      </p:grpSp>
    </p:spTree>
    <p:extLst>
      <p:ext uri="{BB962C8B-B14F-4D97-AF65-F5344CB8AC3E}">
        <p14:creationId xmlns:p14="http://schemas.microsoft.com/office/powerpoint/2010/main" val="2073210943"/>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363672"/>
            <a:ext cx="5305427" cy="5170646"/>
          </a:xfrm>
          <a:prstGeom prst="rect">
            <a:avLst/>
          </a:prstGeom>
          <a:noFill/>
        </p:spPr>
        <p:txBody>
          <a:bodyPr wrap="none" rtlCol="0">
            <a:spAutoFit/>
          </a:bodyPr>
          <a:lstStyle/>
          <a:p>
            <a:pPr marL="285750" indent="-285750">
              <a:buFont typeface="Wingdings" panose="05000000000000000000" pitchFamily="2" charset="2"/>
              <a:buChar char="ü"/>
            </a:pPr>
            <a:r>
              <a:rPr lang="en-US" sz="2400" dirty="0" smtClean="0">
                <a:effectLst/>
              </a:rPr>
              <a:t>Remote operation</a:t>
            </a:r>
          </a:p>
          <a:p>
            <a:pPr marL="285750" indent="-285750">
              <a:buFont typeface="Wingdings" panose="05000000000000000000" pitchFamily="2" charset="2"/>
              <a:buChar char="ü"/>
            </a:pPr>
            <a:r>
              <a:rPr lang="en-US" sz="2400" dirty="0" smtClean="0">
                <a:effectLst/>
              </a:rPr>
              <a:t>Software-defined radio</a:t>
            </a:r>
          </a:p>
          <a:p>
            <a:pPr marL="285750" indent="-285750">
              <a:buFont typeface="Wingdings" panose="05000000000000000000" pitchFamily="2" charset="2"/>
              <a:buChar char="ü"/>
            </a:pPr>
            <a:r>
              <a:rPr lang="en-US" sz="2400" dirty="0"/>
              <a:t>New modes (e.g. JT65)</a:t>
            </a:r>
          </a:p>
          <a:p>
            <a:pPr marL="285750" indent="-285750">
              <a:buFont typeface="Wingdings" panose="05000000000000000000" pitchFamily="2" charset="2"/>
              <a:buChar char="ü"/>
            </a:pPr>
            <a:r>
              <a:rPr lang="en-US" sz="2400" dirty="0" smtClean="0">
                <a:effectLst/>
              </a:rPr>
              <a:t>Adaptive signal processing</a:t>
            </a:r>
          </a:p>
          <a:p>
            <a:pPr marL="285750" indent="-285750">
              <a:buFont typeface="Wingdings" panose="05000000000000000000" pitchFamily="2" charset="2"/>
              <a:buChar char="ü"/>
            </a:pPr>
            <a:r>
              <a:rPr lang="en-US" sz="2400" dirty="0" smtClean="0">
                <a:effectLst/>
              </a:rPr>
              <a:t>Automatic (unattended) logging</a:t>
            </a:r>
          </a:p>
          <a:p>
            <a:pPr marL="285750" indent="-285750">
              <a:buFont typeface="Wingdings" panose="05000000000000000000" pitchFamily="2" charset="2"/>
              <a:buChar char="ü"/>
            </a:pPr>
            <a:r>
              <a:rPr lang="en-US" sz="2400" dirty="0" smtClean="0">
                <a:effectLst/>
              </a:rPr>
              <a:t>Integrated station operation</a:t>
            </a:r>
          </a:p>
          <a:p>
            <a:pPr marL="285750" indent="-285750">
              <a:buFont typeface="Wingdings" panose="05000000000000000000" pitchFamily="2" charset="2"/>
              <a:buChar char="ü"/>
            </a:pPr>
            <a:r>
              <a:rPr lang="en-US" sz="2400" dirty="0" smtClean="0">
                <a:effectLst/>
              </a:rPr>
              <a:t>Signal optimization</a:t>
            </a:r>
          </a:p>
          <a:p>
            <a:pPr marL="285750" indent="-285750">
              <a:buFont typeface="Wingdings" panose="05000000000000000000" pitchFamily="2" charset="2"/>
              <a:buChar char="ü"/>
            </a:pPr>
            <a:r>
              <a:rPr lang="en-US" sz="2400" dirty="0" smtClean="0">
                <a:effectLst/>
              </a:rPr>
              <a:t>Cooperative activities </a:t>
            </a:r>
          </a:p>
          <a:p>
            <a:pPr marL="285750" indent="-285750">
              <a:buFont typeface="Wingdings" panose="05000000000000000000" pitchFamily="2" charset="2"/>
              <a:buChar char="ü"/>
            </a:pPr>
            <a:r>
              <a:rPr lang="en-US" sz="2400" dirty="0" smtClean="0">
                <a:effectLst/>
              </a:rPr>
              <a:t>Evolution of program rules (e.g., DXCC)</a:t>
            </a:r>
          </a:p>
          <a:p>
            <a:pPr marL="285750" indent="-285750">
              <a:buFont typeface="Wingdings" panose="05000000000000000000" pitchFamily="2" charset="2"/>
              <a:buChar char="ü"/>
            </a:pPr>
            <a:r>
              <a:rPr lang="en-US" sz="2400" dirty="0" smtClean="0">
                <a:effectLst/>
              </a:rPr>
              <a:t>Event-wide optimization</a:t>
            </a:r>
          </a:p>
          <a:p>
            <a:pPr marL="285750" indent="-285750">
              <a:buFont typeface="Wingdings" panose="05000000000000000000" pitchFamily="2" charset="2"/>
              <a:buChar char="ü"/>
            </a:pPr>
            <a:r>
              <a:rPr lang="en-US" sz="2400" dirty="0" smtClean="0">
                <a:effectLst/>
              </a:rPr>
              <a:t>Coordination with other activities </a:t>
            </a:r>
          </a:p>
          <a:p>
            <a:pPr marL="285750" indent="-285750">
              <a:buFont typeface="Wingdings" panose="05000000000000000000" pitchFamily="2" charset="2"/>
              <a:buChar char="ü"/>
            </a:pPr>
            <a:r>
              <a:rPr lang="en-US" sz="2400" dirty="0" smtClean="0">
                <a:effectLst/>
              </a:rPr>
              <a:t>Active offsite team members</a:t>
            </a:r>
          </a:p>
          <a:p>
            <a:pPr marL="285750" indent="-285750">
              <a:buFont typeface="Wingdings" panose="05000000000000000000" pitchFamily="2" charset="2"/>
              <a:buChar char="ü"/>
            </a:pPr>
            <a:r>
              <a:rPr lang="en-US" sz="2400" dirty="0" smtClean="0"/>
              <a:t>QSL operation</a:t>
            </a:r>
            <a:endParaRPr lang="en-US" sz="2400" dirty="0" smtClean="0">
              <a:effectLst/>
            </a:endParaRPr>
          </a:p>
          <a:p>
            <a:endParaRPr lang="en-US" dirty="0"/>
          </a:p>
        </p:txBody>
      </p:sp>
      <p:sp>
        <p:nvSpPr>
          <p:cNvPr id="3" name="TextBox 2"/>
          <p:cNvSpPr txBox="1"/>
          <p:nvPr/>
        </p:nvSpPr>
        <p:spPr>
          <a:xfrm>
            <a:off x="800100" y="372159"/>
            <a:ext cx="7543800" cy="646331"/>
          </a:xfrm>
          <a:prstGeom prst="rect">
            <a:avLst/>
          </a:prstGeom>
          <a:noFill/>
        </p:spPr>
        <p:txBody>
          <a:bodyPr wrap="square" rtlCol="0">
            <a:spAutoFit/>
          </a:bodyPr>
          <a:lstStyle/>
          <a:p>
            <a:pPr algn="ctr"/>
            <a:r>
              <a:rPr lang="en-US" sz="3600" dirty="0" smtClean="0"/>
              <a:t>Components of DX Systems </a:t>
            </a:r>
            <a:endParaRPr lang="en-US" sz="3600" dirty="0"/>
          </a:p>
        </p:txBody>
      </p:sp>
    </p:spTree>
    <p:extLst>
      <p:ext uri="{BB962C8B-B14F-4D97-AF65-F5344CB8AC3E}">
        <p14:creationId xmlns:p14="http://schemas.microsoft.com/office/powerpoint/2010/main" val="3813605337"/>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0100" y="372159"/>
            <a:ext cx="7543800" cy="646331"/>
          </a:xfrm>
          <a:prstGeom prst="rect">
            <a:avLst/>
          </a:prstGeom>
          <a:noFill/>
        </p:spPr>
        <p:txBody>
          <a:bodyPr wrap="square" rtlCol="0">
            <a:spAutoFit/>
          </a:bodyPr>
          <a:lstStyle/>
          <a:p>
            <a:pPr algn="ctr"/>
            <a:r>
              <a:rPr lang="en-US" sz="3600" dirty="0" smtClean="0"/>
              <a:t>Example: Remote operation</a:t>
            </a:r>
            <a:endParaRPr lang="en-US" sz="3600" dirty="0"/>
          </a:p>
        </p:txBody>
      </p:sp>
      <p:pic>
        <p:nvPicPr>
          <p:cNvPr id="5123" name="Picture 3" descr="N:\__HD_2016_POST-EXPEDITION\__HD_2016_ARTICLES\_HD_2016_Article_DX_Magazine\4. Infotech\4. Images_FINAL\VKØEK_4_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664" y="1447801"/>
            <a:ext cx="6698673" cy="4419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84255" y="6292334"/>
            <a:ext cx="1767535" cy="369332"/>
          </a:xfrm>
          <a:prstGeom prst="rect">
            <a:avLst/>
          </a:prstGeom>
          <a:noFill/>
        </p:spPr>
        <p:txBody>
          <a:bodyPr wrap="none" rtlCol="0">
            <a:spAutoFit/>
          </a:bodyPr>
          <a:lstStyle/>
          <a:p>
            <a:pPr algn="r"/>
            <a:r>
              <a:rPr lang="en-US" dirty="0" smtClean="0"/>
              <a:t>Mike Coffey KJ4Z</a:t>
            </a:r>
            <a:endParaRPr lang="en-US" dirty="0"/>
          </a:p>
        </p:txBody>
      </p:sp>
    </p:spTree>
    <p:extLst>
      <p:ext uri="{BB962C8B-B14F-4D97-AF65-F5344CB8AC3E}">
        <p14:creationId xmlns:p14="http://schemas.microsoft.com/office/powerpoint/2010/main" val="3813605337"/>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372159"/>
            <a:ext cx="7543800" cy="646331"/>
          </a:xfrm>
          <a:prstGeom prst="rect">
            <a:avLst/>
          </a:prstGeom>
          <a:noFill/>
        </p:spPr>
        <p:txBody>
          <a:bodyPr wrap="square" rtlCol="0">
            <a:spAutoFit/>
          </a:bodyPr>
          <a:lstStyle/>
          <a:p>
            <a:pPr algn="ctr"/>
            <a:r>
              <a:rPr lang="en-US" sz="3600" dirty="0" smtClean="0"/>
              <a:t>Example: Software-defined radio (SDR)</a:t>
            </a:r>
            <a:endParaRPr lang="en-US" sz="3600" dirty="0"/>
          </a:p>
        </p:txBody>
      </p:sp>
      <p:pic>
        <p:nvPicPr>
          <p:cNvPr id="6146" name="Picture 2" descr="N:\__HD_2016_POST-EXPEDITION\__HD_2016_PPT\_PPT_Future_DXing_DXpeditions\Flex_67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195593"/>
            <a:ext cx="698321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968345"/>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372159"/>
            <a:ext cx="7543800" cy="523220"/>
          </a:xfrm>
          <a:prstGeom prst="rect">
            <a:avLst/>
          </a:prstGeom>
          <a:noFill/>
        </p:spPr>
        <p:txBody>
          <a:bodyPr wrap="square" rtlCol="0">
            <a:spAutoFit/>
          </a:bodyPr>
          <a:lstStyle/>
          <a:p>
            <a:r>
              <a:rPr lang="en-US" sz="2800" dirty="0"/>
              <a:t>Example: Real-time auto-selection of best signal</a:t>
            </a:r>
          </a:p>
        </p:txBody>
      </p:sp>
      <p:grpSp>
        <p:nvGrpSpPr>
          <p:cNvPr id="5" name="Group 4"/>
          <p:cNvGrpSpPr/>
          <p:nvPr/>
        </p:nvGrpSpPr>
        <p:grpSpPr>
          <a:xfrm>
            <a:off x="823994" y="1419840"/>
            <a:ext cx="7519261" cy="4295160"/>
            <a:chOff x="823994" y="1089209"/>
            <a:chExt cx="7519261" cy="4295160"/>
          </a:xfrm>
        </p:grpSpPr>
        <p:sp>
          <p:nvSpPr>
            <p:cNvPr id="4" name="Rectangle 3"/>
            <p:cNvSpPr/>
            <p:nvPr/>
          </p:nvSpPr>
          <p:spPr>
            <a:xfrm>
              <a:off x="823994" y="1089209"/>
              <a:ext cx="7519261" cy="429516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N:\__HD_2016_POST-EXPEDITION\__HD_2016_PPT\_PPT__HD_2016_Visalia_Future_DXing_DXpeditions\6. images\4. Phase 4\SDR\SDR_app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587" y="1143000"/>
              <a:ext cx="7396825" cy="41910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371253" y="5937164"/>
            <a:ext cx="4972002" cy="461665"/>
          </a:xfrm>
          <a:prstGeom prst="rect">
            <a:avLst/>
          </a:prstGeom>
          <a:noFill/>
        </p:spPr>
        <p:txBody>
          <a:bodyPr wrap="none" rtlCol="0">
            <a:spAutoFit/>
          </a:bodyPr>
          <a:lstStyle/>
          <a:p>
            <a:r>
              <a:rPr lang="en-US" sz="2400" dirty="0" smtClean="0"/>
              <a:t>Only the optimum signal fed to output</a:t>
            </a:r>
            <a:endParaRPr lang="en-US" sz="2400" dirty="0"/>
          </a:p>
        </p:txBody>
      </p:sp>
      <p:sp>
        <p:nvSpPr>
          <p:cNvPr id="7" name="Up Arrow 6"/>
          <p:cNvSpPr/>
          <p:nvPr/>
        </p:nvSpPr>
        <p:spPr>
          <a:xfrm>
            <a:off x="7391400" y="4572000"/>
            <a:ext cx="152400" cy="136516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210943"/>
      </p:ext>
    </p:extLst>
  </p:cSld>
  <p:clrMapOvr>
    <a:masterClrMapping/>
  </p:clrMapOvr>
  <mc:AlternateContent xmlns:mc="http://schemas.openxmlformats.org/markup-compatibility/2006">
    <mc:Choice xmlns:p14="http://schemas.microsoft.com/office/powerpoint/2010/main" Requires="p14">
      <p:transition spd="med" p14:dur="700" advTm="12000">
        <p:fade/>
      </p:transition>
    </mc:Choice>
    <mc:Fallback>
      <p:transition spd="med" advTm="12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372159"/>
            <a:ext cx="7543800" cy="646331"/>
          </a:xfrm>
          <a:prstGeom prst="rect">
            <a:avLst/>
          </a:prstGeom>
          <a:noFill/>
        </p:spPr>
        <p:txBody>
          <a:bodyPr wrap="square" rtlCol="0">
            <a:spAutoFit/>
          </a:bodyPr>
          <a:lstStyle/>
          <a:p>
            <a:pPr algn="ctr"/>
            <a:r>
              <a:rPr lang="en-US" sz="3600" dirty="0" smtClean="0"/>
              <a:t>Example: New modes JT65</a:t>
            </a:r>
            <a:endParaRPr lang="en-US" sz="3600" dirty="0"/>
          </a:p>
        </p:txBody>
      </p:sp>
      <p:pic>
        <p:nvPicPr>
          <p:cNvPr id="7171" name="Picture 3" descr="N:\__HD_2016_POST-EXPEDITION\__HD_2016_PPT\_PPT_Future_DXing_DXpeditions\422664_366603986703241_191111063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5855716"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968345"/>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800100" y="372159"/>
            <a:ext cx="7543800" cy="646331"/>
          </a:xfrm>
          <a:prstGeom prst="rect">
            <a:avLst/>
          </a:prstGeom>
          <a:noFill/>
        </p:spPr>
        <p:txBody>
          <a:bodyPr wrap="square" rtlCol="0">
            <a:spAutoFit/>
          </a:bodyPr>
          <a:lstStyle/>
          <a:p>
            <a:pPr algn="ctr"/>
            <a:r>
              <a:rPr lang="en-US" sz="3600" dirty="0" smtClean="0">
                <a:solidFill>
                  <a:schemeClr val="bg1"/>
                </a:solidFill>
              </a:rPr>
              <a:t>DXers…</a:t>
            </a:r>
            <a:endParaRPr lang="en-US" sz="3600" dirty="0">
              <a:solidFill>
                <a:schemeClr val="bg1"/>
              </a:solidFill>
            </a:endParaRPr>
          </a:p>
        </p:txBody>
      </p:sp>
      <p:pic>
        <p:nvPicPr>
          <p:cNvPr id="58371" name="Picture 3" descr="N:\__HD_2016_POST-EXPEDITION\__HD_2016_PPT\_PPT__HD_2016_Visalia_Future_DXing_DXpeditions\6. images\00. History\K1HTV_DX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371600"/>
            <a:ext cx="6629400" cy="4671695"/>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917863"/>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2" descr="J:\__HD_2016_POST-EXPEDITION\__HD_2016_NEWSLETTERS\Newsletter_02_07\images\Clip_7_ne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573844" cy="502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9822" y="381000"/>
            <a:ext cx="7543800" cy="523220"/>
          </a:xfrm>
          <a:prstGeom prst="rect">
            <a:avLst/>
          </a:prstGeom>
          <a:noFill/>
        </p:spPr>
        <p:txBody>
          <a:bodyPr wrap="square" rtlCol="0">
            <a:spAutoFit/>
          </a:bodyPr>
          <a:lstStyle/>
          <a:p>
            <a:pPr algn="ctr"/>
            <a:r>
              <a:rPr lang="en-US" sz="2800" dirty="0">
                <a:solidFill>
                  <a:schemeClr val="bg1"/>
                </a:solidFill>
              </a:rPr>
              <a:t>Example: </a:t>
            </a:r>
            <a:r>
              <a:rPr lang="en-US" sz="2800" dirty="0" smtClean="0">
                <a:solidFill>
                  <a:schemeClr val="bg1"/>
                </a:solidFill>
              </a:rPr>
              <a:t>Automatic compilation of signals</a:t>
            </a:r>
            <a:endParaRPr lang="en-US" sz="2800" dirty="0">
              <a:solidFill>
                <a:schemeClr val="bg1"/>
              </a:solidFill>
            </a:endParaRPr>
          </a:p>
        </p:txBody>
      </p:sp>
      <p:sp>
        <p:nvSpPr>
          <p:cNvPr id="2" name="Slide Number Placeholder 1"/>
          <p:cNvSpPr>
            <a:spLocks noGrp="1"/>
          </p:cNvSpPr>
          <p:nvPr>
            <p:ph type="sldNum" idx="11"/>
          </p:nvPr>
        </p:nvSpPr>
        <p:spPr>
          <a:xfrm>
            <a:off x="6741961" y="6248400"/>
            <a:ext cx="2133600" cy="365125"/>
          </a:xfrm>
        </p:spPr>
        <p:txBody>
          <a:bodyPr/>
          <a:lstStyle/>
          <a:p>
            <a:pPr>
              <a:defRPr/>
            </a:pPr>
            <a:r>
              <a:rPr lang="en-US" altLang="en-US" dirty="0">
                <a:solidFill>
                  <a:schemeClr val="bg1"/>
                </a:solidFill>
              </a:rPr>
              <a:t>VKØEK </a:t>
            </a:r>
            <a:r>
              <a:rPr lang="en-US" altLang="en-US" dirty="0" smtClean="0">
                <a:solidFill>
                  <a:schemeClr val="bg1"/>
                </a:solidFill>
              </a:rPr>
              <a:t>2016</a:t>
            </a:r>
            <a:endParaRPr lang="en-US" altLang="en-US" dirty="0">
              <a:solidFill>
                <a:schemeClr val="bg1"/>
              </a:solidFill>
            </a:endParaRPr>
          </a:p>
        </p:txBody>
      </p:sp>
    </p:spTree>
    <p:extLst>
      <p:ext uri="{BB962C8B-B14F-4D97-AF65-F5344CB8AC3E}">
        <p14:creationId xmlns:p14="http://schemas.microsoft.com/office/powerpoint/2010/main" val="3280666750"/>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__HD_2016_POST-EXPEDITION\__HD_2016_ARTICLES\_HD_2016_Article_DX_Magazine\3. Radio operations\3. images_selected\Figure 7 VK0EK QSOs histogram by band and UTC time_cl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47943"/>
            <a:ext cx="6096000" cy="51437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19822" y="381000"/>
            <a:ext cx="7543800" cy="523220"/>
          </a:xfrm>
          <a:prstGeom prst="rect">
            <a:avLst/>
          </a:prstGeom>
          <a:noFill/>
        </p:spPr>
        <p:txBody>
          <a:bodyPr wrap="square" rtlCol="0">
            <a:spAutoFit/>
          </a:bodyPr>
          <a:lstStyle/>
          <a:p>
            <a:pPr algn="ctr"/>
            <a:r>
              <a:rPr lang="en-US" sz="2800" dirty="0"/>
              <a:t>Example: </a:t>
            </a:r>
            <a:r>
              <a:rPr lang="en-US" sz="2800" dirty="0" smtClean="0"/>
              <a:t>Automatic statistical analysis of signals</a:t>
            </a:r>
            <a:endParaRPr lang="en-US" sz="2800" dirty="0"/>
          </a:p>
        </p:txBody>
      </p:sp>
    </p:spTree>
    <p:extLst>
      <p:ext uri="{BB962C8B-B14F-4D97-AF65-F5344CB8AC3E}">
        <p14:creationId xmlns:p14="http://schemas.microsoft.com/office/powerpoint/2010/main" val="381483838"/>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G:\__PPTs\_PPTs_2016\_PPT_HD_2016_W9DXCC_Chicago_17_Sep_2016\images\1024\Sponsors-in-ki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7166378" cy="436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Box 2"/>
          <p:cNvSpPr txBox="1">
            <a:spLocks noChangeArrowheads="1"/>
          </p:cNvSpPr>
          <p:nvPr/>
        </p:nvSpPr>
        <p:spPr bwMode="auto">
          <a:xfrm>
            <a:off x="3111500" y="152400"/>
            <a:ext cx="29273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sz="3600">
                <a:solidFill>
                  <a:schemeClr val="bg1"/>
                </a:solidFill>
              </a:rPr>
              <a:t>COMPANIES</a:t>
            </a:r>
          </a:p>
        </p:txBody>
      </p:sp>
      <p:sp>
        <p:nvSpPr>
          <p:cNvPr id="4" name="TextBox 3"/>
          <p:cNvSpPr txBox="1"/>
          <p:nvPr/>
        </p:nvSpPr>
        <p:spPr>
          <a:xfrm>
            <a:off x="819822" y="381000"/>
            <a:ext cx="7543800" cy="523220"/>
          </a:xfrm>
          <a:prstGeom prst="rect">
            <a:avLst/>
          </a:prstGeom>
          <a:noFill/>
        </p:spPr>
        <p:txBody>
          <a:bodyPr wrap="square" rtlCol="0">
            <a:spAutoFit/>
          </a:bodyPr>
          <a:lstStyle/>
          <a:p>
            <a:pPr algn="ctr"/>
            <a:r>
              <a:rPr lang="en-US" sz="2800" dirty="0" smtClean="0"/>
              <a:t>Example: Commercial sponsors</a:t>
            </a:r>
            <a:endParaRPr lang="en-US" sz="2800" dirty="0"/>
          </a:p>
        </p:txBody>
      </p:sp>
    </p:spTree>
    <p:extLst>
      <p:ext uri="{BB962C8B-B14F-4D97-AF65-F5344CB8AC3E}">
        <p14:creationId xmlns:p14="http://schemas.microsoft.com/office/powerpoint/2010/main" val="1310316354"/>
      </p:ext>
    </p:extLst>
  </p:cSld>
  <p:clrMapOvr>
    <a:masterClrMapping/>
  </p:clrMapOvr>
  <mc:AlternateContent xmlns:mc="http://schemas.openxmlformats.org/markup-compatibility/2006">
    <mc:Choice xmlns:p14="http://schemas.microsoft.com/office/powerpoint/2010/main" Requires="p14">
      <p:transition spd="med" p14:dur="700" advTm="4000">
        <p:fade/>
      </p:transition>
    </mc:Choice>
    <mc:Fallback>
      <p:transition spd="med" advTm="4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41" y="1101061"/>
            <a:ext cx="8615362" cy="52997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819822" y="381000"/>
            <a:ext cx="7543800" cy="646331"/>
          </a:xfrm>
          <a:prstGeom prst="rect">
            <a:avLst/>
          </a:prstGeom>
          <a:noFill/>
        </p:spPr>
        <p:txBody>
          <a:bodyPr wrap="square" rtlCol="0">
            <a:spAutoFit/>
          </a:bodyPr>
          <a:lstStyle/>
          <a:p>
            <a:pPr algn="ctr"/>
            <a:r>
              <a:rPr lang="en-US" sz="3600" dirty="0">
                <a:solidFill>
                  <a:schemeClr val="bg1"/>
                </a:solidFill>
              </a:rPr>
              <a:t>Example: </a:t>
            </a:r>
            <a:r>
              <a:rPr lang="en-US" sz="3600" dirty="0" smtClean="0">
                <a:solidFill>
                  <a:schemeClr val="bg1"/>
                </a:solidFill>
              </a:rPr>
              <a:t>The AIRBEAM Shelter</a:t>
            </a:r>
            <a:endParaRPr lang="en-US" sz="3600" dirty="0">
              <a:solidFill>
                <a:schemeClr val="bg1"/>
              </a:solidFill>
            </a:endParaRPr>
          </a:p>
        </p:txBody>
      </p:sp>
      <p:sp>
        <p:nvSpPr>
          <p:cNvPr id="2" name="TextBox 1"/>
          <p:cNvSpPr txBox="1"/>
          <p:nvPr/>
        </p:nvSpPr>
        <p:spPr>
          <a:xfrm>
            <a:off x="6629400" y="6052810"/>
            <a:ext cx="1822102" cy="523220"/>
          </a:xfrm>
          <a:prstGeom prst="rect">
            <a:avLst/>
          </a:prstGeom>
          <a:solidFill>
            <a:schemeClr val="tx1"/>
          </a:solidFill>
        </p:spPr>
        <p:txBody>
          <a:bodyPr wrap="none" rtlCol="0">
            <a:spAutoFit/>
          </a:bodyPr>
          <a:lstStyle/>
          <a:p>
            <a:r>
              <a:rPr lang="en-US" sz="2800" dirty="0" smtClean="0">
                <a:solidFill>
                  <a:schemeClr val="bg1"/>
                </a:solidFill>
              </a:rPr>
              <a:t>HDT Global</a:t>
            </a:r>
            <a:endParaRPr lang="en-US" sz="2800" dirty="0">
              <a:solidFill>
                <a:schemeClr val="bg1"/>
              </a:solidFill>
            </a:endParaRPr>
          </a:p>
        </p:txBody>
      </p:sp>
    </p:spTree>
    <p:extLst>
      <p:ext uri="{BB962C8B-B14F-4D97-AF65-F5344CB8AC3E}">
        <p14:creationId xmlns:p14="http://schemas.microsoft.com/office/powerpoint/2010/main" val="283904019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5779"/>
            <a:ext cx="10515600" cy="701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381000" y="372159"/>
            <a:ext cx="9296400" cy="646331"/>
          </a:xfrm>
          <a:prstGeom prst="rect">
            <a:avLst/>
          </a:prstGeom>
          <a:noFill/>
        </p:spPr>
        <p:txBody>
          <a:bodyPr wrap="square" rtlCol="0">
            <a:spAutoFit/>
          </a:bodyPr>
          <a:lstStyle/>
          <a:p>
            <a:pPr algn="ctr"/>
            <a:r>
              <a:rPr lang="en-US" sz="3600" dirty="0" smtClean="0"/>
              <a:t>Example: Satellite terminals</a:t>
            </a:r>
            <a:endParaRPr lang="en-US" sz="3600" dirty="0"/>
          </a:p>
        </p:txBody>
      </p:sp>
      <p:grpSp>
        <p:nvGrpSpPr>
          <p:cNvPr id="6" name="Group 5"/>
          <p:cNvGrpSpPr/>
          <p:nvPr/>
        </p:nvGrpSpPr>
        <p:grpSpPr>
          <a:xfrm>
            <a:off x="2743200" y="3886200"/>
            <a:ext cx="2590800" cy="2352515"/>
            <a:chOff x="2667000" y="3810000"/>
            <a:chExt cx="2590800" cy="2352515"/>
          </a:xfrm>
        </p:grpSpPr>
        <p:sp>
          <p:nvSpPr>
            <p:cNvPr id="4" name="Cloud 3"/>
            <p:cNvSpPr/>
            <p:nvPr/>
          </p:nvSpPr>
          <p:spPr>
            <a:xfrm flipH="1">
              <a:off x="2667000" y="3810000"/>
              <a:ext cx="2590800" cy="235251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200400" y="4191000"/>
              <a:ext cx="1747345" cy="1372505"/>
            </a:xfrm>
            <a:prstGeom prst="rect">
              <a:avLst/>
            </a:prstGeom>
            <a:solidFill>
              <a:schemeClr val="bg1"/>
            </a:solidFill>
          </p:spPr>
          <p:txBody>
            <a:bodyPr wrap="square" rtlCol="0">
              <a:spAutoFit/>
            </a:bodyPr>
            <a:lstStyle/>
            <a:p>
              <a:r>
                <a:rPr lang="en-US" sz="2800" dirty="0"/>
                <a:t>Inmarsat </a:t>
              </a:r>
              <a:r>
                <a:rPr lang="en-US" sz="2800" dirty="0" smtClean="0"/>
                <a:t>BGAN</a:t>
              </a:r>
            </a:p>
            <a:p>
              <a:r>
                <a:rPr lang="en-US" sz="2800" dirty="0" smtClean="0"/>
                <a:t>Terminals</a:t>
              </a:r>
              <a:endParaRPr lang="en-US" sz="2800" dirty="0"/>
            </a:p>
          </p:txBody>
        </p:sp>
      </p:grpSp>
      <p:sp>
        <p:nvSpPr>
          <p:cNvPr id="7" name="TextBox 6"/>
          <p:cNvSpPr txBox="1"/>
          <p:nvPr/>
        </p:nvSpPr>
        <p:spPr>
          <a:xfrm>
            <a:off x="76200" y="6465150"/>
            <a:ext cx="1587294" cy="369332"/>
          </a:xfrm>
          <a:prstGeom prst="rect">
            <a:avLst/>
          </a:prstGeom>
          <a:noFill/>
        </p:spPr>
        <p:txBody>
          <a:bodyPr wrap="none" rtlCol="0">
            <a:spAutoFit/>
          </a:bodyPr>
          <a:lstStyle/>
          <a:p>
            <a:pPr algn="r"/>
            <a:r>
              <a:rPr lang="en-US" dirty="0" smtClean="0">
                <a:solidFill>
                  <a:schemeClr val="bg1"/>
                </a:solidFill>
              </a:rPr>
              <a:t>Ken Karr NG2H</a:t>
            </a:r>
            <a:endParaRPr lang="en-US" dirty="0">
              <a:solidFill>
                <a:schemeClr val="bg1"/>
              </a:solidFill>
            </a:endParaRPr>
          </a:p>
        </p:txBody>
      </p:sp>
    </p:spTree>
    <p:extLst>
      <p:ext uri="{BB962C8B-B14F-4D97-AF65-F5344CB8AC3E}">
        <p14:creationId xmlns:p14="http://schemas.microsoft.com/office/powerpoint/2010/main" val="311886074"/>
      </p:ext>
    </p:extLst>
  </p:cSld>
  <p:clrMapOvr>
    <a:masterClrMapping/>
  </p:clrMapOvr>
  <mc:AlternateContent xmlns:mc="http://schemas.openxmlformats.org/markup-compatibility/2006">
    <mc:Choice xmlns:p14="http://schemas.microsoft.com/office/powerpoint/2010/main" Requires="p14">
      <p:transition spd="med" p14:dur="700" advTm="4000">
        <p:fade/>
      </p:transition>
    </mc:Choice>
    <mc:Fallback>
      <p:transition spd="med" advTm="4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N:\__HD_2016_POST-EXPEDITION\__HD_2016_PPT\_PPT__HD_2016_Visalia_Future_DXing_DXpeditions\6. images\4. Phase 4\169015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295400"/>
            <a:ext cx="4800600" cy="48006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0100" y="372159"/>
            <a:ext cx="7543800" cy="646331"/>
          </a:xfrm>
          <a:prstGeom prst="rect">
            <a:avLst/>
          </a:prstGeom>
          <a:noFill/>
        </p:spPr>
        <p:txBody>
          <a:bodyPr wrap="square" rtlCol="0">
            <a:spAutoFit/>
          </a:bodyPr>
          <a:lstStyle/>
          <a:p>
            <a:pPr algn="ctr"/>
            <a:r>
              <a:rPr lang="en-US" sz="3600" dirty="0" smtClean="0"/>
              <a:t>Example: Living facilities</a:t>
            </a:r>
            <a:endParaRPr lang="en-US" sz="3600" dirty="0"/>
          </a:p>
        </p:txBody>
      </p:sp>
      <p:sp>
        <p:nvSpPr>
          <p:cNvPr id="5" name="TextBox 4"/>
          <p:cNvSpPr txBox="1"/>
          <p:nvPr/>
        </p:nvSpPr>
        <p:spPr>
          <a:xfrm>
            <a:off x="7391400" y="6096001"/>
            <a:ext cx="1340432" cy="400110"/>
          </a:xfrm>
          <a:prstGeom prst="rect">
            <a:avLst/>
          </a:prstGeom>
          <a:noFill/>
        </p:spPr>
        <p:txBody>
          <a:bodyPr wrap="none" rtlCol="0">
            <a:spAutoFit/>
          </a:bodyPr>
          <a:lstStyle/>
          <a:p>
            <a:r>
              <a:rPr lang="en-US" sz="2000" dirty="0" smtClean="0"/>
              <a:t>Disc-O-Bed</a:t>
            </a:r>
            <a:endParaRPr lang="en-US" sz="2000" dirty="0"/>
          </a:p>
        </p:txBody>
      </p:sp>
    </p:spTree>
    <p:extLst>
      <p:ext uri="{BB962C8B-B14F-4D97-AF65-F5344CB8AC3E}">
        <p14:creationId xmlns:p14="http://schemas.microsoft.com/office/powerpoint/2010/main" val="3314800362"/>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0" y="372159"/>
            <a:ext cx="7543800" cy="646331"/>
          </a:xfrm>
          <a:prstGeom prst="rect">
            <a:avLst/>
          </a:prstGeom>
          <a:noFill/>
        </p:spPr>
        <p:txBody>
          <a:bodyPr wrap="square" rtlCol="0">
            <a:spAutoFit/>
          </a:bodyPr>
          <a:lstStyle/>
          <a:p>
            <a:pPr algn="ctr"/>
            <a:r>
              <a:rPr lang="en-US" sz="3600" dirty="0" smtClean="0"/>
              <a:t>Industries that can support DX</a:t>
            </a:r>
            <a:endParaRPr lang="en-US" sz="3600" dirty="0"/>
          </a:p>
        </p:txBody>
      </p:sp>
      <p:sp>
        <p:nvSpPr>
          <p:cNvPr id="2" name="Rectangle 1"/>
          <p:cNvSpPr/>
          <p:nvPr/>
        </p:nvSpPr>
        <p:spPr>
          <a:xfrm>
            <a:off x="1447800" y="1382554"/>
            <a:ext cx="3733800" cy="2308324"/>
          </a:xfrm>
          <a:prstGeom prst="rect">
            <a:avLst/>
          </a:prstGeom>
        </p:spPr>
        <p:txBody>
          <a:bodyPr wrap="square">
            <a:spAutoFit/>
          </a:bodyPr>
          <a:lstStyle/>
          <a:p>
            <a:r>
              <a:rPr lang="en-US" sz="2400" b="1" dirty="0">
                <a:solidFill>
                  <a:srgbClr val="0000FF"/>
                </a:solidFill>
              </a:rPr>
              <a:t>MANUFACTURING</a:t>
            </a:r>
          </a:p>
          <a:p>
            <a:r>
              <a:rPr lang="en-US" sz="1200" b="1" i="1" dirty="0" smtClean="0"/>
              <a:t>Apparel </a:t>
            </a:r>
          </a:p>
          <a:p>
            <a:r>
              <a:rPr lang="en-US" sz="1200" b="1" i="1" dirty="0" smtClean="0"/>
              <a:t>Chemical</a:t>
            </a:r>
          </a:p>
          <a:p>
            <a:r>
              <a:rPr lang="en-US" sz="1200" b="1" i="1" dirty="0" smtClean="0"/>
              <a:t>Computer </a:t>
            </a:r>
            <a:r>
              <a:rPr lang="en-US" sz="1200" b="1" i="1" dirty="0"/>
              <a:t>and </a:t>
            </a:r>
            <a:r>
              <a:rPr lang="en-US" sz="1200" b="1" i="1" dirty="0" smtClean="0"/>
              <a:t>Electronics</a:t>
            </a:r>
          </a:p>
          <a:p>
            <a:r>
              <a:rPr lang="en-US" sz="1200" b="1" i="1" dirty="0" smtClean="0"/>
              <a:t>Electrical Equipment </a:t>
            </a:r>
          </a:p>
          <a:p>
            <a:r>
              <a:rPr lang="en-US" sz="1200" b="1" i="1" dirty="0" smtClean="0"/>
              <a:t>Fabricated Metal</a:t>
            </a:r>
          </a:p>
          <a:p>
            <a:r>
              <a:rPr lang="en-US" sz="1200" b="1" i="1" dirty="0" smtClean="0"/>
              <a:t>Food and Beverages</a:t>
            </a:r>
          </a:p>
          <a:p>
            <a:r>
              <a:rPr lang="en-US" sz="1200" b="1" i="1" dirty="0" smtClean="0"/>
              <a:t>Furniture </a:t>
            </a:r>
            <a:r>
              <a:rPr lang="en-US" sz="1200" b="1" i="1" dirty="0"/>
              <a:t>and </a:t>
            </a:r>
            <a:r>
              <a:rPr lang="en-US" sz="1200" b="1" i="1" dirty="0" smtClean="0"/>
              <a:t>Related</a:t>
            </a:r>
          </a:p>
          <a:p>
            <a:r>
              <a:rPr lang="en-US" sz="1200" b="1" i="1" dirty="0" smtClean="0"/>
              <a:t>Machinery</a:t>
            </a:r>
          </a:p>
          <a:p>
            <a:r>
              <a:rPr lang="en-US" sz="1200" b="1" i="1" dirty="0" smtClean="0"/>
              <a:t>Paper</a:t>
            </a:r>
          </a:p>
          <a:p>
            <a:r>
              <a:rPr lang="en-US" sz="1200" b="1" i="1" dirty="0" smtClean="0"/>
              <a:t>Plastics </a:t>
            </a:r>
            <a:r>
              <a:rPr lang="en-US" sz="1200" b="1" i="1" dirty="0"/>
              <a:t>and </a:t>
            </a:r>
            <a:r>
              <a:rPr lang="en-US" sz="1200" b="1" i="1" dirty="0" smtClean="0"/>
              <a:t>Rubber</a:t>
            </a:r>
          </a:p>
        </p:txBody>
      </p:sp>
      <p:sp>
        <p:nvSpPr>
          <p:cNvPr id="3" name="Rectangle 2"/>
          <p:cNvSpPr/>
          <p:nvPr/>
        </p:nvSpPr>
        <p:spPr>
          <a:xfrm>
            <a:off x="1447800" y="3657600"/>
            <a:ext cx="3810000" cy="2123658"/>
          </a:xfrm>
          <a:prstGeom prst="rect">
            <a:avLst/>
          </a:prstGeom>
        </p:spPr>
        <p:txBody>
          <a:bodyPr wrap="square">
            <a:spAutoFit/>
          </a:bodyPr>
          <a:lstStyle/>
          <a:p>
            <a:r>
              <a:rPr lang="en-US" sz="2400" b="1" dirty="0">
                <a:solidFill>
                  <a:srgbClr val="0000FF"/>
                </a:solidFill>
              </a:rPr>
              <a:t>DISTRIBUTION</a:t>
            </a:r>
          </a:p>
          <a:p>
            <a:r>
              <a:rPr lang="en-US" sz="1200" b="1" i="1" dirty="0"/>
              <a:t>Building Material and Garden </a:t>
            </a:r>
            <a:r>
              <a:rPr lang="en-US" sz="1200" b="1" i="1" dirty="0" smtClean="0"/>
              <a:t>Equipment</a:t>
            </a:r>
          </a:p>
          <a:p>
            <a:r>
              <a:rPr lang="en-US" sz="1200" b="1" i="1" dirty="0" smtClean="0"/>
              <a:t>Clothing</a:t>
            </a:r>
          </a:p>
          <a:p>
            <a:r>
              <a:rPr lang="en-US" sz="1200" b="1" i="1" dirty="0" smtClean="0"/>
              <a:t>Electronics </a:t>
            </a:r>
            <a:r>
              <a:rPr lang="en-US" sz="1200" b="1" i="1" dirty="0"/>
              <a:t>and </a:t>
            </a:r>
            <a:r>
              <a:rPr lang="en-US" sz="1200" b="1" i="1" dirty="0" smtClean="0"/>
              <a:t>Appliances</a:t>
            </a:r>
          </a:p>
          <a:p>
            <a:r>
              <a:rPr lang="en-US" sz="1200" b="1" i="1" dirty="0" smtClean="0"/>
              <a:t>Food </a:t>
            </a:r>
            <a:r>
              <a:rPr lang="en-US" sz="1200" b="1" i="1" dirty="0"/>
              <a:t>and </a:t>
            </a:r>
            <a:r>
              <a:rPr lang="en-US" sz="1200" b="1" i="1" dirty="0" smtClean="0"/>
              <a:t>Beverages</a:t>
            </a:r>
          </a:p>
          <a:p>
            <a:r>
              <a:rPr lang="en-US" sz="1200" b="1" i="1" dirty="0" smtClean="0"/>
              <a:t>Furniture </a:t>
            </a:r>
            <a:r>
              <a:rPr lang="en-US" sz="1200" b="1" i="1" dirty="0"/>
              <a:t>and </a:t>
            </a:r>
            <a:r>
              <a:rPr lang="en-US" sz="1200" b="1" i="1" dirty="0" smtClean="0"/>
              <a:t>Furnishings</a:t>
            </a:r>
          </a:p>
          <a:p>
            <a:r>
              <a:rPr lang="en-US" sz="1200" b="1" i="1" dirty="0" smtClean="0"/>
              <a:t>Gasoline  and Fuel </a:t>
            </a:r>
          </a:p>
          <a:p>
            <a:r>
              <a:rPr lang="en-US" sz="1200" b="1" i="1" dirty="0" smtClean="0"/>
              <a:t>Motion </a:t>
            </a:r>
            <a:r>
              <a:rPr lang="en-US" sz="1200" b="1" i="1" dirty="0"/>
              <a:t>Picture and Sound </a:t>
            </a:r>
            <a:r>
              <a:rPr lang="en-US" sz="1200" b="1" i="1" dirty="0" smtClean="0"/>
              <a:t>Recording</a:t>
            </a:r>
          </a:p>
          <a:p>
            <a:r>
              <a:rPr lang="en-US" sz="1200" b="1" i="1" dirty="0" smtClean="0"/>
              <a:t>Motor </a:t>
            </a:r>
            <a:r>
              <a:rPr lang="en-US" sz="1200" b="1" i="1" dirty="0"/>
              <a:t>Vehicle and </a:t>
            </a:r>
            <a:r>
              <a:rPr lang="en-US" sz="1200" b="1" i="1" dirty="0" smtClean="0"/>
              <a:t>Parts</a:t>
            </a:r>
          </a:p>
          <a:p>
            <a:r>
              <a:rPr lang="en-US" sz="1200" b="1" i="1" dirty="0" smtClean="0"/>
              <a:t>Sporting </a:t>
            </a:r>
            <a:r>
              <a:rPr lang="en-US" sz="1200" b="1" i="1" dirty="0"/>
              <a:t>Goods, </a:t>
            </a:r>
            <a:r>
              <a:rPr lang="en-US" sz="1200" b="1" i="1" dirty="0" smtClean="0"/>
              <a:t>Hobbies, Books, </a:t>
            </a:r>
            <a:r>
              <a:rPr lang="en-US" sz="1200" b="1" i="1" dirty="0"/>
              <a:t>and </a:t>
            </a:r>
            <a:r>
              <a:rPr lang="en-US" sz="1200" b="1" i="1" dirty="0" smtClean="0"/>
              <a:t>Music</a:t>
            </a:r>
            <a:endParaRPr lang="en-US" sz="1200" b="1" i="1" dirty="0"/>
          </a:p>
        </p:txBody>
      </p:sp>
      <p:sp>
        <p:nvSpPr>
          <p:cNvPr id="4" name="Rectangle 3"/>
          <p:cNvSpPr/>
          <p:nvPr/>
        </p:nvSpPr>
        <p:spPr>
          <a:xfrm>
            <a:off x="5200650" y="1433593"/>
            <a:ext cx="2952750" cy="4339650"/>
          </a:xfrm>
          <a:prstGeom prst="rect">
            <a:avLst/>
          </a:prstGeom>
        </p:spPr>
        <p:txBody>
          <a:bodyPr wrap="square">
            <a:spAutoFit/>
          </a:bodyPr>
          <a:lstStyle/>
          <a:p>
            <a:r>
              <a:rPr lang="en-US" sz="2400" b="1" dirty="0" smtClean="0">
                <a:solidFill>
                  <a:srgbClr val="0000FF"/>
                </a:solidFill>
              </a:rPr>
              <a:t>SERVICE</a:t>
            </a:r>
            <a:endParaRPr lang="en-US" sz="2400" b="1" dirty="0">
              <a:solidFill>
                <a:srgbClr val="0000FF"/>
              </a:solidFill>
            </a:endParaRPr>
          </a:p>
          <a:p>
            <a:r>
              <a:rPr lang="en-US" sz="1200" b="1" i="1" dirty="0"/>
              <a:t>Accommodation </a:t>
            </a:r>
            <a:endParaRPr lang="en-US" sz="1200" b="1" i="1" dirty="0" smtClean="0"/>
          </a:p>
          <a:p>
            <a:r>
              <a:rPr lang="en-US" sz="1200" b="1" i="1" dirty="0" smtClean="0"/>
              <a:t>Air Transport </a:t>
            </a:r>
          </a:p>
          <a:p>
            <a:r>
              <a:rPr lang="en-US" sz="1200" b="1" i="1" dirty="0" smtClean="0"/>
              <a:t>Broadcasting </a:t>
            </a:r>
          </a:p>
          <a:p>
            <a:r>
              <a:rPr lang="en-US" sz="1200" b="1" i="1" dirty="0" smtClean="0"/>
              <a:t>Construction </a:t>
            </a:r>
          </a:p>
          <a:p>
            <a:r>
              <a:rPr lang="en-US" sz="1200" b="1" i="1" dirty="0" smtClean="0"/>
              <a:t>Data Processing</a:t>
            </a:r>
          </a:p>
          <a:p>
            <a:r>
              <a:rPr lang="en-US" sz="1200" b="1" i="1" dirty="0" smtClean="0"/>
              <a:t>Electronics supply</a:t>
            </a:r>
            <a:endParaRPr lang="en-US" sz="1200" b="1" i="1" dirty="0"/>
          </a:p>
          <a:p>
            <a:r>
              <a:rPr lang="en-US" sz="1200" b="1" i="1" dirty="0" smtClean="0"/>
              <a:t>Finance</a:t>
            </a:r>
          </a:p>
          <a:p>
            <a:r>
              <a:rPr lang="en-US" sz="1200" b="1" i="1" dirty="0" smtClean="0"/>
              <a:t>Food Services</a:t>
            </a:r>
          </a:p>
          <a:p>
            <a:r>
              <a:rPr lang="en-US" sz="1200" b="1" i="1" dirty="0" smtClean="0"/>
              <a:t>Health Care</a:t>
            </a:r>
          </a:p>
          <a:p>
            <a:r>
              <a:rPr lang="en-US" sz="1200" b="1" i="1" dirty="0" smtClean="0"/>
              <a:t>Insurance</a:t>
            </a:r>
            <a:endParaRPr lang="en-US" sz="1200" b="1" i="1" dirty="0"/>
          </a:p>
          <a:p>
            <a:r>
              <a:rPr lang="en-US" sz="1200" b="1" i="1" dirty="0"/>
              <a:t>Internet Publishing and Broadcasting </a:t>
            </a:r>
            <a:endParaRPr lang="en-US" sz="1200" b="1" i="1" dirty="0" smtClean="0"/>
          </a:p>
          <a:p>
            <a:r>
              <a:rPr lang="en-US" sz="1200" b="1" i="1" dirty="0" smtClean="0"/>
              <a:t>Personal </a:t>
            </a:r>
            <a:r>
              <a:rPr lang="en-US" sz="1200" b="1" i="1" dirty="0"/>
              <a:t>and Laundry Services </a:t>
            </a:r>
            <a:endParaRPr lang="en-US" sz="1200" b="1" i="1" dirty="0" smtClean="0"/>
          </a:p>
          <a:p>
            <a:r>
              <a:rPr lang="en-US" sz="1200" b="1" i="1" dirty="0" smtClean="0"/>
              <a:t>Postal </a:t>
            </a:r>
            <a:r>
              <a:rPr lang="en-US" sz="1200" b="1" i="1" dirty="0"/>
              <a:t>Service </a:t>
            </a:r>
            <a:endParaRPr lang="en-US" sz="1200" b="1" i="1" dirty="0" smtClean="0"/>
          </a:p>
          <a:p>
            <a:r>
              <a:rPr lang="en-US" sz="1200" b="1" i="1" dirty="0" smtClean="0"/>
              <a:t>Printing </a:t>
            </a:r>
            <a:r>
              <a:rPr lang="en-US" sz="1200" b="1" i="1" dirty="0"/>
              <a:t>and </a:t>
            </a:r>
            <a:r>
              <a:rPr lang="en-US" sz="1200" b="1" i="1" dirty="0" smtClean="0"/>
              <a:t>Related</a:t>
            </a:r>
          </a:p>
          <a:p>
            <a:r>
              <a:rPr lang="en-US" sz="1200" b="1" i="1" dirty="0" smtClean="0"/>
              <a:t>Publishing</a:t>
            </a:r>
          </a:p>
          <a:p>
            <a:r>
              <a:rPr lang="en-US" sz="1200" b="1" i="1" dirty="0" smtClean="0"/>
              <a:t>Rental </a:t>
            </a:r>
            <a:r>
              <a:rPr lang="en-US" sz="1200" b="1" i="1" dirty="0"/>
              <a:t>and </a:t>
            </a:r>
            <a:r>
              <a:rPr lang="en-US" sz="1200" b="1" i="1" dirty="0" smtClean="0"/>
              <a:t>Leasing</a:t>
            </a:r>
          </a:p>
          <a:p>
            <a:r>
              <a:rPr lang="en-US" sz="1200" b="1" i="1" dirty="0" smtClean="0"/>
              <a:t>Scenic </a:t>
            </a:r>
            <a:r>
              <a:rPr lang="en-US" sz="1200" b="1" i="1" dirty="0"/>
              <a:t>and Sightseeing Transportation </a:t>
            </a:r>
            <a:endParaRPr lang="en-US" sz="1200" b="1" i="1" dirty="0" smtClean="0"/>
          </a:p>
          <a:p>
            <a:r>
              <a:rPr lang="en-US" sz="1200" b="1" i="1" dirty="0" smtClean="0"/>
              <a:t>Telecommunications </a:t>
            </a:r>
          </a:p>
          <a:p>
            <a:r>
              <a:rPr lang="en-US" sz="1200" b="1" i="1" dirty="0" smtClean="0"/>
              <a:t>Transit </a:t>
            </a:r>
            <a:r>
              <a:rPr lang="en-US" sz="1200" b="1" i="1" dirty="0"/>
              <a:t>and Ground </a:t>
            </a:r>
            <a:r>
              <a:rPr lang="en-US" sz="1200" b="1" i="1" dirty="0" smtClean="0"/>
              <a:t>Transport </a:t>
            </a:r>
          </a:p>
          <a:p>
            <a:r>
              <a:rPr lang="en-US" sz="1200" b="1" i="1" dirty="0" smtClean="0"/>
              <a:t>Warehousing </a:t>
            </a:r>
          </a:p>
          <a:p>
            <a:r>
              <a:rPr lang="en-US" sz="1200" b="1" i="1" dirty="0" smtClean="0"/>
              <a:t>Warehousing </a:t>
            </a:r>
            <a:r>
              <a:rPr lang="en-US" sz="1200" b="1" i="1" dirty="0"/>
              <a:t>and Storage </a:t>
            </a:r>
            <a:endParaRPr lang="en-US" sz="1200" b="1" i="1" dirty="0" smtClean="0"/>
          </a:p>
        </p:txBody>
      </p:sp>
    </p:spTree>
    <p:extLst>
      <p:ext uri="{BB962C8B-B14F-4D97-AF65-F5344CB8AC3E}">
        <p14:creationId xmlns:p14="http://schemas.microsoft.com/office/powerpoint/2010/main" val="2255905487"/>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1600200"/>
            <a:ext cx="5029200" cy="4524315"/>
          </a:xfrm>
          <a:prstGeom prst="rect">
            <a:avLst/>
          </a:prstGeom>
        </p:spPr>
        <p:txBody>
          <a:bodyPr wrap="square">
            <a:spAutoFit/>
          </a:bodyPr>
          <a:lstStyle/>
          <a:p>
            <a:pPr marL="457200" indent="-457200">
              <a:buFont typeface="Wingdings" panose="05000000000000000000" pitchFamily="2" charset="2"/>
              <a:buChar char="ü"/>
            </a:pPr>
            <a:r>
              <a:rPr lang="en-US" sz="3200" dirty="0" smtClean="0"/>
              <a:t>Requirements </a:t>
            </a:r>
            <a:r>
              <a:rPr lang="en-US" sz="3200" dirty="0"/>
              <a:t>definition</a:t>
            </a:r>
          </a:p>
          <a:p>
            <a:pPr marL="457200" indent="-457200">
              <a:buFont typeface="Wingdings" panose="05000000000000000000" pitchFamily="2" charset="2"/>
              <a:buChar char="ü"/>
            </a:pPr>
            <a:r>
              <a:rPr lang="en-US" sz="3200" dirty="0" smtClean="0">
                <a:solidFill>
                  <a:srgbClr val="FF0000"/>
                </a:solidFill>
              </a:rPr>
              <a:t>Design</a:t>
            </a:r>
          </a:p>
          <a:p>
            <a:pPr marL="457200" indent="-457200">
              <a:buFont typeface="Wingdings" panose="05000000000000000000" pitchFamily="2" charset="2"/>
              <a:buChar char="ü"/>
            </a:pPr>
            <a:r>
              <a:rPr lang="en-US" sz="3200" dirty="0" smtClean="0"/>
              <a:t>Coordination</a:t>
            </a:r>
            <a:endParaRPr lang="en-US" sz="3200" dirty="0"/>
          </a:p>
          <a:p>
            <a:pPr marL="457200" indent="-457200">
              <a:buFont typeface="Wingdings" panose="05000000000000000000" pitchFamily="2" charset="2"/>
              <a:buChar char="ü"/>
            </a:pPr>
            <a:r>
              <a:rPr lang="en-US" sz="3200" dirty="0" smtClean="0"/>
              <a:t>Logistics</a:t>
            </a:r>
            <a:endParaRPr lang="en-US" sz="3200" dirty="0"/>
          </a:p>
          <a:p>
            <a:pPr marL="457200" indent="-457200">
              <a:buFont typeface="Wingdings" panose="05000000000000000000" pitchFamily="2" charset="2"/>
              <a:buChar char="ü"/>
            </a:pPr>
            <a:r>
              <a:rPr lang="en-US" sz="3200" dirty="0"/>
              <a:t>Reliability</a:t>
            </a:r>
          </a:p>
          <a:p>
            <a:pPr marL="457200" indent="-457200">
              <a:buFont typeface="Wingdings" panose="05000000000000000000" pitchFamily="2" charset="2"/>
              <a:buChar char="ü"/>
            </a:pPr>
            <a:r>
              <a:rPr lang="en-US" sz="3200" dirty="0"/>
              <a:t>Evaluation</a:t>
            </a:r>
          </a:p>
          <a:p>
            <a:pPr marL="457200" indent="-457200">
              <a:buFont typeface="Wingdings" panose="05000000000000000000" pitchFamily="2" charset="2"/>
              <a:buChar char="ü"/>
            </a:pPr>
            <a:r>
              <a:rPr lang="en-US" sz="3200" dirty="0" smtClean="0"/>
              <a:t>Risk </a:t>
            </a:r>
            <a:r>
              <a:rPr lang="en-US" sz="3200" dirty="0"/>
              <a:t>management</a:t>
            </a:r>
          </a:p>
          <a:p>
            <a:pPr marL="457200" indent="-457200">
              <a:buFont typeface="Wingdings" panose="05000000000000000000" pitchFamily="2" charset="2"/>
              <a:buChar char="ü"/>
            </a:pPr>
            <a:r>
              <a:rPr lang="en-US" sz="3200" dirty="0" smtClean="0"/>
              <a:t>Testing</a:t>
            </a:r>
            <a:endParaRPr lang="en-US" sz="3200" dirty="0"/>
          </a:p>
          <a:p>
            <a:pPr marL="457200" indent="-457200">
              <a:buFont typeface="Wingdings" panose="05000000000000000000" pitchFamily="2" charset="2"/>
              <a:buChar char="ü"/>
            </a:pPr>
            <a:r>
              <a:rPr lang="en-US" sz="3200" dirty="0" smtClean="0"/>
              <a:t>Maintainability</a:t>
            </a:r>
            <a:endParaRPr lang="en-US" sz="3200" dirty="0"/>
          </a:p>
        </p:txBody>
      </p:sp>
      <p:sp>
        <p:nvSpPr>
          <p:cNvPr id="3" name="TextBox 2"/>
          <p:cNvSpPr txBox="1"/>
          <p:nvPr/>
        </p:nvSpPr>
        <p:spPr>
          <a:xfrm>
            <a:off x="381000" y="372159"/>
            <a:ext cx="8382000" cy="646331"/>
          </a:xfrm>
          <a:prstGeom prst="rect">
            <a:avLst/>
          </a:prstGeom>
          <a:noFill/>
        </p:spPr>
        <p:txBody>
          <a:bodyPr wrap="square" rtlCol="0">
            <a:spAutoFit/>
          </a:bodyPr>
          <a:lstStyle/>
          <a:p>
            <a:pPr algn="ctr"/>
            <a:r>
              <a:rPr lang="en-US" sz="3600" dirty="0" smtClean="0"/>
              <a:t>Procedural aspects of Systems Engineering</a:t>
            </a:r>
            <a:endParaRPr lang="en-US" sz="3600" dirty="0"/>
          </a:p>
        </p:txBody>
      </p:sp>
    </p:spTree>
    <p:extLst>
      <p:ext uri="{BB962C8B-B14F-4D97-AF65-F5344CB8AC3E}">
        <p14:creationId xmlns:p14="http://schemas.microsoft.com/office/powerpoint/2010/main" val="1359885119"/>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N:\__HD_2016_POST-EXPEDITION\__HD_2016_PPT\_PPT__HD_2016_Visalia_Future_DXing_DXpeditions\6. images\5. Phase 5\par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279" y="1905000"/>
            <a:ext cx="3886200" cy="349202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Cloud 1"/>
          <p:cNvSpPr/>
          <p:nvPr/>
        </p:nvSpPr>
        <p:spPr>
          <a:xfrm rot="13500000">
            <a:off x="2149245" y="1053589"/>
            <a:ext cx="5226510" cy="4903220"/>
          </a:xfrm>
          <a:prstGeom prst="clou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0100" y="372159"/>
            <a:ext cx="7543800" cy="646331"/>
          </a:xfrm>
          <a:prstGeom prst="rect">
            <a:avLst/>
          </a:prstGeom>
          <a:noFill/>
        </p:spPr>
        <p:txBody>
          <a:bodyPr wrap="square" rtlCol="0">
            <a:spAutoFit/>
          </a:bodyPr>
          <a:lstStyle/>
          <a:p>
            <a:pPr algn="ctr"/>
            <a:r>
              <a:rPr lang="en-US" sz="3600" dirty="0" smtClean="0"/>
              <a:t>Any collection of parts can be a System</a:t>
            </a:r>
            <a:endParaRPr lang="en-US" sz="3600" dirty="0"/>
          </a:p>
        </p:txBody>
      </p:sp>
    </p:spTree>
    <p:extLst>
      <p:ext uri="{BB962C8B-B14F-4D97-AF65-F5344CB8AC3E}">
        <p14:creationId xmlns:p14="http://schemas.microsoft.com/office/powerpoint/2010/main" val="4054360659"/>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372159"/>
            <a:ext cx="8763000" cy="646331"/>
          </a:xfrm>
          <a:prstGeom prst="rect">
            <a:avLst/>
          </a:prstGeom>
          <a:noFill/>
        </p:spPr>
        <p:txBody>
          <a:bodyPr wrap="square" rtlCol="0">
            <a:spAutoFit/>
          </a:bodyPr>
          <a:lstStyle/>
          <a:p>
            <a:pPr algn="ctr"/>
            <a:r>
              <a:rPr lang="en-US" sz="3600" dirty="0" smtClean="0"/>
              <a:t>Systems Design is done with Graphs</a:t>
            </a:r>
            <a:endParaRPr lang="en-US" sz="3600" dirty="0"/>
          </a:p>
        </p:txBody>
      </p:sp>
      <p:pic>
        <p:nvPicPr>
          <p:cNvPr id="2" name="Picture 3" descr="N:\__HD_2016_POST-EXPEDITION\__HD_2016_PPT\_PPT__HD_2016_Visalia_Future_DXing_DXpeditions\6. images\4.1 Transition\Graphical tools\1280px-Internet_Connectivity_An_Overview.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558" y="1143000"/>
            <a:ext cx="7228885"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21094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372159"/>
            <a:ext cx="7543800" cy="1200329"/>
          </a:xfrm>
          <a:prstGeom prst="rect">
            <a:avLst/>
          </a:prstGeom>
          <a:noFill/>
        </p:spPr>
        <p:txBody>
          <a:bodyPr wrap="square" rtlCol="0">
            <a:spAutoFit/>
          </a:bodyPr>
          <a:lstStyle/>
          <a:p>
            <a:pPr algn="ctr"/>
            <a:r>
              <a:rPr lang="en-US" sz="3600" dirty="0" smtClean="0"/>
              <a:t>But we’re all aware that…</a:t>
            </a:r>
          </a:p>
          <a:p>
            <a:pPr algn="ctr"/>
            <a:r>
              <a:rPr lang="en-US" sz="3600" dirty="0" smtClean="0">
                <a:solidFill>
                  <a:srgbClr val="FF0000"/>
                </a:solidFill>
              </a:rPr>
              <a:t>…there’s a problem on the horizon</a:t>
            </a:r>
            <a:endParaRPr lang="en-US" sz="3600" dirty="0">
              <a:solidFill>
                <a:srgbClr val="FF0000"/>
              </a:solidFill>
            </a:endParaRPr>
          </a:p>
        </p:txBody>
      </p:sp>
      <p:pic>
        <p:nvPicPr>
          <p:cNvPr id="9219" name="Picture 3" descr="N:\__HD_2016_POST-EXPEDITION\__HD_2016_PPT\_PPT__HD_2016_Visalia_Future_DXing_DXpeditions\Cost-Resourc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1700" y="2057400"/>
            <a:ext cx="4800600" cy="390381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__HD_2016_POST-EXPEDITION\__HD_2016_PPT\_PPT__HD_2016_Visalia_Future_DXing_DXpeditions\Images\00. History\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590800"/>
            <a:ext cx="1023425"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851008"/>
      </p:ext>
    </p:extLst>
  </p:cSld>
  <p:clrMapOvr>
    <a:masterClrMapping/>
  </p:clrMapOvr>
  <mc:AlternateContent xmlns:mc="http://schemas.openxmlformats.org/markup-compatibility/2006">
    <mc:Choice xmlns:p14="http://schemas.microsoft.com/office/powerpoint/2010/main" Requires="p14">
      <p:transition spd="med" p14:dur="700" advTm="12000">
        <p:fade/>
      </p:transition>
    </mc:Choice>
    <mc:Fallback>
      <p:transition spd="med" advTm="12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N:\__HD_2016_POST-EXPEDITION\__HD_2016_PPT\_PPT__HD_2016_Visalia_Future_DXing_DXpeditions\6. images\4.1 Transition\Graphical tools\Sample-network-diagr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752600"/>
            <a:ext cx="7315200" cy="34346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0100" y="372159"/>
            <a:ext cx="7543800" cy="646331"/>
          </a:xfrm>
          <a:prstGeom prst="rect">
            <a:avLst/>
          </a:prstGeom>
          <a:noFill/>
        </p:spPr>
        <p:txBody>
          <a:bodyPr wrap="square" rtlCol="0">
            <a:spAutoFit/>
          </a:bodyPr>
          <a:lstStyle/>
          <a:p>
            <a:pPr algn="ctr"/>
            <a:r>
              <a:rPr lang="en-US" sz="3600" dirty="0" smtClean="0"/>
              <a:t>Example: Network Diagram</a:t>
            </a:r>
            <a:endParaRPr lang="en-US" sz="3600" dirty="0"/>
          </a:p>
        </p:txBody>
      </p:sp>
    </p:spTree>
    <p:extLst>
      <p:ext uri="{BB962C8B-B14F-4D97-AF65-F5344CB8AC3E}">
        <p14:creationId xmlns:p14="http://schemas.microsoft.com/office/powerpoint/2010/main" val="2435851008"/>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0600" y="838200"/>
            <a:ext cx="7432675" cy="5745163"/>
            <a:chOff x="990599" y="609600"/>
            <a:chExt cx="7432675" cy="5745163"/>
          </a:xfrm>
        </p:grpSpPr>
        <p:pic>
          <p:nvPicPr>
            <p:cNvPr id="33795" name="Picture 7" descr="atlas-cove-cw-ten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9" y="609600"/>
              <a:ext cx="7432675"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174569" y="914400"/>
              <a:ext cx="2209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800100" y="372159"/>
            <a:ext cx="7543800" cy="1077218"/>
          </a:xfrm>
          <a:prstGeom prst="rect">
            <a:avLst/>
          </a:prstGeom>
          <a:noFill/>
        </p:spPr>
        <p:txBody>
          <a:bodyPr wrap="square" rtlCol="0">
            <a:spAutoFit/>
          </a:bodyPr>
          <a:lstStyle/>
          <a:p>
            <a:pPr algn="ctr"/>
            <a:r>
              <a:rPr lang="en-US" altLang="en-US" sz="3600" dirty="0" smtClean="0"/>
              <a:t>Heard </a:t>
            </a:r>
            <a:r>
              <a:rPr lang="en-US" altLang="en-US" sz="3600" dirty="0"/>
              <a:t>Island CW </a:t>
            </a:r>
            <a:r>
              <a:rPr lang="en-US" altLang="en-US" sz="3600" dirty="0" smtClean="0"/>
              <a:t>Stations</a:t>
            </a:r>
          </a:p>
          <a:p>
            <a:pPr algn="ctr"/>
            <a:r>
              <a:rPr lang="en-US" sz="2800" dirty="0" smtClean="0"/>
              <a:t>(Example of a Network Diagram)</a:t>
            </a:r>
            <a:endParaRPr lang="en-US" sz="2800" dirty="0"/>
          </a:p>
        </p:txBody>
      </p:sp>
    </p:spTree>
    <p:extLst>
      <p:ext uri="{BB962C8B-B14F-4D97-AF65-F5344CB8AC3E}">
        <p14:creationId xmlns:p14="http://schemas.microsoft.com/office/powerpoint/2010/main" val="113686429"/>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__HD_2016_POST-EXPEDITION\__HD_2016_PPT\_PPT__HD_2016_Visalia_Future_DXing_DXpeditions\6. images\4.1 Transition\Graphical tools\Flowgraph_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2057400"/>
            <a:ext cx="4899876" cy="3295978"/>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N:\__HD_2016_POST-EXPEDITION\__HD_2016_PPT\_PPT__HD_2016_Visalia_Future_DXing_DXpeditions\6. images\4.1 Transition\Graphical tools\Flowgraph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524000"/>
            <a:ext cx="3604550" cy="1710188"/>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N:\__HD_2016_POST-EXPEDITION\__HD_2016_PPT\_PPT__HD_2016_Visalia_Future_DXing_DXpeditions\6. images\4.1 Transition\Graphical tools\Flowgrap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962400"/>
            <a:ext cx="2693194" cy="12105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0100" y="372159"/>
            <a:ext cx="7543800" cy="646331"/>
          </a:xfrm>
          <a:prstGeom prst="rect">
            <a:avLst/>
          </a:prstGeom>
          <a:noFill/>
        </p:spPr>
        <p:txBody>
          <a:bodyPr wrap="square" rtlCol="0">
            <a:spAutoFit/>
          </a:bodyPr>
          <a:lstStyle/>
          <a:p>
            <a:pPr algn="ctr"/>
            <a:r>
              <a:rPr lang="en-US" sz="3600" dirty="0" smtClean="0"/>
              <a:t>Example: </a:t>
            </a:r>
            <a:r>
              <a:rPr lang="en-US" sz="3600" dirty="0" err="1" smtClean="0"/>
              <a:t>Flowgraphs</a:t>
            </a:r>
            <a:endParaRPr lang="en-US" sz="3600" dirty="0"/>
          </a:p>
        </p:txBody>
      </p:sp>
    </p:spTree>
    <p:extLst>
      <p:ext uri="{BB962C8B-B14F-4D97-AF65-F5344CB8AC3E}">
        <p14:creationId xmlns:p14="http://schemas.microsoft.com/office/powerpoint/2010/main" val="2668378152"/>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N:\__HD_2016_POST-EXPEDITION\__HD_2016_PPT\_PPT__HD_2016_Visalia_Future_DXing_DXpeditions\6. images\4.1 Transition\QSLing_workfl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52600"/>
            <a:ext cx="7315200" cy="45999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372159"/>
            <a:ext cx="8001000" cy="1077218"/>
          </a:xfrm>
          <a:prstGeom prst="rect">
            <a:avLst/>
          </a:prstGeom>
          <a:noFill/>
        </p:spPr>
        <p:txBody>
          <a:bodyPr wrap="square" rtlCol="0">
            <a:spAutoFit/>
          </a:bodyPr>
          <a:lstStyle/>
          <a:p>
            <a:pPr algn="ctr"/>
            <a:r>
              <a:rPr lang="en-US" sz="3600" dirty="0" smtClean="0"/>
              <a:t>QSL Processing Procedure</a:t>
            </a:r>
          </a:p>
          <a:p>
            <a:pPr algn="ctr"/>
            <a:r>
              <a:rPr lang="en-US" sz="2800" dirty="0" smtClean="0"/>
              <a:t>(Example of a </a:t>
            </a:r>
            <a:r>
              <a:rPr lang="en-US" sz="2800" dirty="0" err="1" smtClean="0"/>
              <a:t>Flowgraph</a:t>
            </a:r>
            <a:r>
              <a:rPr lang="en-US" sz="2800" dirty="0" smtClean="0"/>
              <a:t>)</a:t>
            </a:r>
            <a:endParaRPr lang="en-US" sz="2800" dirty="0"/>
          </a:p>
        </p:txBody>
      </p:sp>
    </p:spTree>
    <p:extLst>
      <p:ext uri="{BB962C8B-B14F-4D97-AF65-F5344CB8AC3E}">
        <p14:creationId xmlns:p14="http://schemas.microsoft.com/office/powerpoint/2010/main" val="2435851008"/>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72159"/>
            <a:ext cx="8686800" cy="584775"/>
          </a:xfrm>
          <a:prstGeom prst="rect">
            <a:avLst/>
          </a:prstGeom>
          <a:noFill/>
        </p:spPr>
        <p:txBody>
          <a:bodyPr wrap="square" rtlCol="0">
            <a:spAutoFit/>
          </a:bodyPr>
          <a:lstStyle/>
          <a:p>
            <a:pPr algn="ctr"/>
            <a:r>
              <a:rPr lang="en-US" sz="3200" dirty="0" smtClean="0"/>
              <a:t>Example: Architectural Interconnect Diagram</a:t>
            </a:r>
            <a:endParaRPr lang="en-US" sz="3200" dirty="0"/>
          </a:p>
        </p:txBody>
      </p:sp>
      <p:pic>
        <p:nvPicPr>
          <p:cNvPr id="4098" name="Picture 2" descr="N:\__HD_2016_POST-EXPEDITION\__HD_2016_PPT\_PPT__HD_2016_Visalia_Future_DXing_DXpeditions\6. images\4.1 Transition\Graphical tools\architecture-for-the-DFF-system-DF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600200"/>
            <a:ext cx="66675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210943"/>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__HD_2016_POST-EXPEDITION\__HD_2016_PPT\_PPT__HD_2016_Visalia_Future_DXing_DXpeditions\6. images\4. Phase 4\Data architecture\Clip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72500"/>
            <a:ext cx="6248400" cy="53094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24200" y="1220777"/>
            <a:ext cx="3048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8600" y="372159"/>
            <a:ext cx="8686800" cy="1077218"/>
          </a:xfrm>
          <a:prstGeom prst="rect">
            <a:avLst/>
          </a:prstGeom>
          <a:noFill/>
        </p:spPr>
        <p:txBody>
          <a:bodyPr wrap="square" rtlCol="0">
            <a:spAutoFit/>
          </a:bodyPr>
          <a:lstStyle/>
          <a:p>
            <a:pPr algn="ctr"/>
            <a:r>
              <a:rPr lang="en-US" sz="3600" dirty="0" smtClean="0"/>
              <a:t>DX Station Connection Diagram</a:t>
            </a:r>
          </a:p>
          <a:p>
            <a:pPr algn="ctr"/>
            <a:r>
              <a:rPr lang="en-US" sz="2800" dirty="0" smtClean="0"/>
              <a:t>(Example of an Architectural Interconnect Diagram)</a:t>
            </a:r>
            <a:endParaRPr lang="en-US" sz="2800" dirty="0"/>
          </a:p>
        </p:txBody>
      </p:sp>
    </p:spTree>
    <p:extLst>
      <p:ext uri="{BB962C8B-B14F-4D97-AF65-F5344CB8AC3E}">
        <p14:creationId xmlns:p14="http://schemas.microsoft.com/office/powerpoint/2010/main" val="76310842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676400"/>
            <a:ext cx="7581900" cy="3416320"/>
          </a:xfrm>
          <a:prstGeom prst="rect">
            <a:avLst/>
          </a:prstGeom>
        </p:spPr>
        <p:txBody>
          <a:bodyPr wrap="square">
            <a:spAutoFit/>
          </a:bodyPr>
          <a:lstStyle/>
          <a:p>
            <a:pPr algn="ctr"/>
            <a:r>
              <a:rPr lang="en-US" sz="3600" dirty="0"/>
              <a:t>SYSTEM </a:t>
            </a:r>
            <a:r>
              <a:rPr lang="en-US" sz="3600" dirty="0" smtClean="0"/>
              <a:t>= </a:t>
            </a:r>
            <a:r>
              <a:rPr lang="en-US" sz="3600" dirty="0"/>
              <a:t>{Part 1, Part 2} </a:t>
            </a:r>
          </a:p>
          <a:p>
            <a:endParaRPr lang="en-US" sz="3600" dirty="0" smtClean="0"/>
          </a:p>
          <a:p>
            <a:r>
              <a:rPr lang="en-US" sz="3600" dirty="0" smtClean="0"/>
              <a:t>		Part </a:t>
            </a:r>
            <a:r>
              <a:rPr lang="en-US" sz="3600" dirty="0"/>
              <a:t>1 </a:t>
            </a:r>
            <a:r>
              <a:rPr lang="en-US" sz="3600" dirty="0" smtClean="0"/>
              <a:t>= DXer</a:t>
            </a:r>
          </a:p>
          <a:p>
            <a:r>
              <a:rPr lang="en-US" sz="3600" dirty="0" smtClean="0"/>
              <a:t>		Part </a:t>
            </a:r>
            <a:r>
              <a:rPr lang="en-US" sz="3600" dirty="0"/>
              <a:t>2 </a:t>
            </a:r>
            <a:r>
              <a:rPr lang="en-US" sz="3600" dirty="0" smtClean="0"/>
              <a:t>= DXpedition</a:t>
            </a:r>
          </a:p>
          <a:p>
            <a:endParaRPr lang="en-US" sz="3600" dirty="0" smtClean="0"/>
          </a:p>
          <a:p>
            <a:pPr algn="ctr"/>
            <a:r>
              <a:rPr lang="en-US" sz="3600" dirty="0" smtClean="0">
                <a:solidFill>
                  <a:srgbClr val="FF0000"/>
                </a:solidFill>
              </a:rPr>
              <a:t>       SYSTEM</a:t>
            </a:r>
            <a:r>
              <a:rPr lang="en-US" sz="3600" dirty="0" smtClean="0"/>
              <a:t>  = </a:t>
            </a:r>
            <a:r>
              <a:rPr lang="en-US" sz="3600" dirty="0"/>
              <a:t>{</a:t>
            </a:r>
            <a:r>
              <a:rPr lang="en-US" sz="3600" dirty="0" smtClean="0"/>
              <a:t>DXer, DXpedition} ≡ </a:t>
            </a:r>
            <a:r>
              <a:rPr lang="en-US" sz="3600" dirty="0">
                <a:solidFill>
                  <a:srgbClr val="FF0000"/>
                </a:solidFill>
              </a:rPr>
              <a:t>DX</a:t>
            </a:r>
          </a:p>
        </p:txBody>
      </p:sp>
      <p:sp>
        <p:nvSpPr>
          <p:cNvPr id="3" name="TextBox 2"/>
          <p:cNvSpPr txBox="1"/>
          <p:nvPr/>
        </p:nvSpPr>
        <p:spPr>
          <a:xfrm>
            <a:off x="800100" y="372159"/>
            <a:ext cx="7543800" cy="707886"/>
          </a:xfrm>
          <a:prstGeom prst="rect">
            <a:avLst/>
          </a:prstGeom>
          <a:noFill/>
        </p:spPr>
        <p:txBody>
          <a:bodyPr wrap="square" rtlCol="0">
            <a:spAutoFit/>
          </a:bodyPr>
          <a:lstStyle/>
          <a:p>
            <a:pPr algn="ctr"/>
            <a:r>
              <a:rPr lang="en-US" sz="4000" dirty="0" smtClean="0"/>
              <a:t>DX as a System</a:t>
            </a:r>
            <a:endParaRPr lang="en-US" sz="4000" dirty="0"/>
          </a:p>
        </p:txBody>
      </p:sp>
    </p:spTree>
    <p:extLst>
      <p:ext uri="{BB962C8B-B14F-4D97-AF65-F5344CB8AC3E}">
        <p14:creationId xmlns:p14="http://schemas.microsoft.com/office/powerpoint/2010/main" val="3389619957"/>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819400" y="1371600"/>
            <a:ext cx="1371600" cy="487680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343400" y="1371600"/>
            <a:ext cx="3370881" cy="487680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837482" y="1371600"/>
            <a:ext cx="5029200" cy="4851886"/>
            <a:chOff x="2362200" y="1072575"/>
            <a:chExt cx="5029200" cy="4851886"/>
          </a:xfrm>
          <a:noFill/>
        </p:grpSpPr>
        <p:grpSp>
          <p:nvGrpSpPr>
            <p:cNvPr id="9" name="Group 8"/>
            <p:cNvGrpSpPr/>
            <p:nvPr/>
          </p:nvGrpSpPr>
          <p:grpSpPr>
            <a:xfrm>
              <a:off x="2362200" y="1072575"/>
              <a:ext cx="1219200" cy="3836223"/>
              <a:chOff x="1503928" y="1072575"/>
              <a:chExt cx="1219200" cy="3836223"/>
            </a:xfrm>
            <a:grpFill/>
          </p:grpSpPr>
          <p:sp>
            <p:nvSpPr>
              <p:cNvPr id="2" name="Rectangle 1"/>
              <p:cNvSpPr/>
              <p:nvPr/>
            </p:nvSpPr>
            <p:spPr>
              <a:xfrm>
                <a:off x="1503928" y="1600200"/>
                <a:ext cx="1219200" cy="3308598"/>
              </a:xfrm>
              <a:prstGeom prst="rect">
                <a:avLst/>
              </a:prstGeom>
              <a:grpFill/>
            </p:spPr>
            <p:txBody>
              <a:bodyPr wrap="square">
                <a:spAutoFit/>
              </a:bodyPr>
              <a:lstStyle/>
              <a:p>
                <a:r>
                  <a:rPr lang="en-US" sz="1100" dirty="0" smtClean="0"/>
                  <a:t>Person</a:t>
                </a:r>
                <a:endParaRPr lang="en-US" sz="1100" dirty="0"/>
              </a:p>
              <a:p>
                <a:r>
                  <a:rPr lang="en-US" sz="1100" dirty="0"/>
                  <a:t>Operator</a:t>
                </a:r>
              </a:p>
              <a:p>
                <a:r>
                  <a:rPr lang="en-US" sz="1100" dirty="0" smtClean="0"/>
                  <a:t>Spouse</a:t>
                </a:r>
              </a:p>
              <a:p>
                <a:r>
                  <a:rPr lang="en-US" sz="1100" dirty="0"/>
                  <a:t>F</a:t>
                </a:r>
                <a:r>
                  <a:rPr lang="en-US" sz="1100" dirty="0" smtClean="0"/>
                  <a:t>amily</a:t>
                </a:r>
                <a:endParaRPr lang="en-US" sz="1100" dirty="0"/>
              </a:p>
              <a:p>
                <a:r>
                  <a:rPr lang="en-US" sz="1100" dirty="0"/>
                  <a:t>Interrupters</a:t>
                </a:r>
              </a:p>
              <a:p>
                <a:r>
                  <a:rPr lang="en-US" sz="1100" dirty="0"/>
                  <a:t>Equipment</a:t>
                </a:r>
              </a:p>
              <a:p>
                <a:r>
                  <a:rPr lang="en-US" sz="1100" dirty="0"/>
                  <a:t>Radio</a:t>
                </a:r>
              </a:p>
              <a:p>
                <a:r>
                  <a:rPr lang="en-US" sz="1100" dirty="0"/>
                  <a:t>Amplifier</a:t>
                </a:r>
              </a:p>
              <a:p>
                <a:r>
                  <a:rPr lang="en-US" sz="1100" dirty="0"/>
                  <a:t>Antenna</a:t>
                </a:r>
              </a:p>
              <a:p>
                <a:r>
                  <a:rPr lang="en-US" sz="1100" dirty="0"/>
                  <a:t>Power</a:t>
                </a:r>
              </a:p>
              <a:p>
                <a:r>
                  <a:rPr lang="en-US" sz="1100" dirty="0"/>
                  <a:t>Logging</a:t>
                </a:r>
              </a:p>
              <a:p>
                <a:r>
                  <a:rPr lang="en-US" sz="1100" dirty="0"/>
                  <a:t>Program</a:t>
                </a:r>
              </a:p>
              <a:p>
                <a:r>
                  <a:rPr lang="en-US" sz="1100" dirty="0"/>
                  <a:t>Goals</a:t>
                </a:r>
              </a:p>
              <a:p>
                <a:r>
                  <a:rPr lang="en-US" sz="1100" dirty="0"/>
                  <a:t>Rules</a:t>
                </a:r>
              </a:p>
              <a:p>
                <a:r>
                  <a:rPr lang="en-US" sz="1100" dirty="0"/>
                  <a:t>Monitoring</a:t>
                </a:r>
              </a:p>
              <a:p>
                <a:r>
                  <a:rPr lang="en-US" sz="1100" dirty="0"/>
                  <a:t>Procedures</a:t>
                </a:r>
              </a:p>
              <a:p>
                <a:r>
                  <a:rPr lang="en-US" sz="1100" dirty="0"/>
                  <a:t>Operating</a:t>
                </a:r>
              </a:p>
              <a:p>
                <a:r>
                  <a:rPr lang="en-US" sz="1100" dirty="0"/>
                  <a:t>Optimization</a:t>
                </a:r>
              </a:p>
              <a:p>
                <a:r>
                  <a:rPr lang="en-US" sz="1100" dirty="0"/>
                  <a:t>Limits</a:t>
                </a:r>
              </a:p>
            </p:txBody>
          </p:sp>
          <p:sp>
            <p:nvSpPr>
              <p:cNvPr id="6" name="Rectangle 5"/>
              <p:cNvSpPr/>
              <p:nvPr/>
            </p:nvSpPr>
            <p:spPr>
              <a:xfrm>
                <a:off x="1503928" y="1072575"/>
                <a:ext cx="983346" cy="584775"/>
              </a:xfrm>
              <a:prstGeom prst="rect">
                <a:avLst/>
              </a:prstGeom>
              <a:grpFill/>
            </p:spPr>
            <p:txBody>
              <a:bodyPr wrap="none">
                <a:spAutoFit/>
              </a:bodyPr>
              <a:lstStyle/>
              <a:p>
                <a:r>
                  <a:rPr lang="en-US" sz="3200" dirty="0" smtClean="0">
                    <a:solidFill>
                      <a:srgbClr val="0000FF"/>
                    </a:solidFill>
                  </a:rPr>
                  <a:t>DXer</a:t>
                </a:r>
                <a:endParaRPr lang="en-US" sz="3200" dirty="0">
                  <a:solidFill>
                    <a:srgbClr val="0000FF"/>
                  </a:solidFill>
                </a:endParaRPr>
              </a:p>
            </p:txBody>
          </p:sp>
        </p:grpSp>
        <p:grpSp>
          <p:nvGrpSpPr>
            <p:cNvPr id="8" name="Group 7"/>
            <p:cNvGrpSpPr/>
            <p:nvPr/>
          </p:nvGrpSpPr>
          <p:grpSpPr>
            <a:xfrm>
              <a:off x="4038600" y="1072575"/>
              <a:ext cx="3352800" cy="4851886"/>
              <a:chOff x="4038600" y="1072575"/>
              <a:chExt cx="3352800" cy="4851886"/>
            </a:xfrm>
            <a:grpFill/>
          </p:grpSpPr>
          <p:sp>
            <p:nvSpPr>
              <p:cNvPr id="3" name="Rectangle 2"/>
              <p:cNvSpPr/>
              <p:nvPr/>
            </p:nvSpPr>
            <p:spPr>
              <a:xfrm>
                <a:off x="4038600" y="1600200"/>
                <a:ext cx="1341895" cy="3985706"/>
              </a:xfrm>
              <a:prstGeom prst="rect">
                <a:avLst/>
              </a:prstGeom>
              <a:grpFill/>
            </p:spPr>
            <p:txBody>
              <a:bodyPr wrap="square">
                <a:spAutoFit/>
              </a:bodyPr>
              <a:lstStyle/>
              <a:p>
                <a:r>
                  <a:rPr lang="en-US" sz="1100" dirty="0" smtClean="0"/>
                  <a:t>DXpeditioners</a:t>
                </a:r>
                <a:endParaRPr lang="en-US" sz="1100" dirty="0"/>
              </a:p>
              <a:p>
                <a:r>
                  <a:rPr lang="en-US" sz="1100" dirty="0"/>
                  <a:t>Motivation</a:t>
                </a:r>
              </a:p>
              <a:p>
                <a:r>
                  <a:rPr lang="en-US" sz="1100" dirty="0"/>
                  <a:t>Availability</a:t>
                </a:r>
              </a:p>
              <a:p>
                <a:r>
                  <a:rPr lang="en-US" sz="1100" dirty="0"/>
                  <a:t>Experience</a:t>
                </a:r>
              </a:p>
              <a:p>
                <a:r>
                  <a:rPr lang="en-US" sz="1100" dirty="0"/>
                  <a:t>Quality</a:t>
                </a:r>
              </a:p>
              <a:p>
                <a:r>
                  <a:rPr lang="en-US" sz="1100" dirty="0"/>
                  <a:t>Compatibility</a:t>
                </a:r>
              </a:p>
              <a:p>
                <a:r>
                  <a:rPr lang="en-US" sz="1100" dirty="0"/>
                  <a:t>Equipment</a:t>
                </a:r>
              </a:p>
              <a:p>
                <a:r>
                  <a:rPr lang="en-US" sz="1100" dirty="0"/>
                  <a:t>Radios</a:t>
                </a:r>
              </a:p>
              <a:p>
                <a:r>
                  <a:rPr lang="en-US" sz="1100" dirty="0"/>
                  <a:t>Amplifiers</a:t>
                </a:r>
              </a:p>
              <a:p>
                <a:r>
                  <a:rPr lang="en-US" sz="1100" dirty="0"/>
                  <a:t>Computers</a:t>
                </a:r>
              </a:p>
              <a:p>
                <a:r>
                  <a:rPr lang="en-US" sz="1100" dirty="0"/>
                  <a:t>Antennas</a:t>
                </a:r>
              </a:p>
              <a:p>
                <a:r>
                  <a:rPr lang="en-US" sz="1100" dirty="0"/>
                  <a:t>Cabling</a:t>
                </a:r>
              </a:p>
              <a:p>
                <a:r>
                  <a:rPr lang="en-US" sz="1100" dirty="0"/>
                  <a:t>Internet</a:t>
                </a:r>
              </a:p>
              <a:p>
                <a:r>
                  <a:rPr lang="en-US" sz="1100" dirty="0"/>
                  <a:t>Shelters</a:t>
                </a:r>
              </a:p>
              <a:p>
                <a:r>
                  <a:rPr lang="en-US" sz="1100" dirty="0"/>
                  <a:t>Food</a:t>
                </a:r>
              </a:p>
              <a:p>
                <a:r>
                  <a:rPr lang="en-US" sz="1100" dirty="0"/>
                  <a:t>Water</a:t>
                </a:r>
              </a:p>
              <a:p>
                <a:r>
                  <a:rPr lang="en-US" sz="1100" dirty="0"/>
                  <a:t>Generators</a:t>
                </a:r>
              </a:p>
              <a:p>
                <a:r>
                  <a:rPr lang="en-US" sz="1100" dirty="0"/>
                  <a:t>Containers</a:t>
                </a:r>
              </a:p>
              <a:p>
                <a:r>
                  <a:rPr lang="en-US" sz="1100" dirty="0"/>
                  <a:t>Safety</a:t>
                </a:r>
              </a:p>
              <a:p>
                <a:r>
                  <a:rPr lang="en-US" sz="1100" dirty="0"/>
                  <a:t>Transportation</a:t>
                </a:r>
              </a:p>
              <a:p>
                <a:r>
                  <a:rPr lang="en-US" sz="1100" dirty="0"/>
                  <a:t>Vessel</a:t>
                </a:r>
              </a:p>
              <a:p>
                <a:r>
                  <a:rPr lang="en-US" sz="1100" dirty="0"/>
                  <a:t>Transport</a:t>
                </a:r>
              </a:p>
              <a:p>
                <a:r>
                  <a:rPr lang="en-US" sz="1100" dirty="0" smtClean="0"/>
                  <a:t>Personal</a:t>
                </a:r>
                <a:endParaRPr lang="en-US" sz="1100" dirty="0"/>
              </a:p>
            </p:txBody>
          </p:sp>
          <p:sp>
            <p:nvSpPr>
              <p:cNvPr id="5" name="Rectangle 4"/>
              <p:cNvSpPr/>
              <p:nvPr/>
            </p:nvSpPr>
            <p:spPr>
              <a:xfrm>
                <a:off x="5715000" y="1600200"/>
                <a:ext cx="1676400" cy="4324261"/>
              </a:xfrm>
              <a:prstGeom prst="rect">
                <a:avLst/>
              </a:prstGeom>
              <a:grpFill/>
            </p:spPr>
            <p:txBody>
              <a:bodyPr wrap="square">
                <a:spAutoFit/>
              </a:bodyPr>
              <a:lstStyle/>
              <a:p>
                <a:r>
                  <a:rPr lang="en-US" sz="1100" dirty="0"/>
                  <a:t>Coordination</a:t>
                </a:r>
              </a:p>
              <a:p>
                <a:r>
                  <a:rPr lang="en-US" sz="1100" dirty="0"/>
                  <a:t>Financial</a:t>
                </a:r>
              </a:p>
              <a:p>
                <a:r>
                  <a:rPr lang="en-US" sz="1100" dirty="0"/>
                  <a:t>Budget</a:t>
                </a:r>
              </a:p>
              <a:p>
                <a:r>
                  <a:rPr lang="en-US" sz="1100" dirty="0"/>
                  <a:t>Fundraising</a:t>
                </a:r>
              </a:p>
              <a:p>
                <a:r>
                  <a:rPr lang="en-US" sz="1100" dirty="0"/>
                  <a:t>Donors</a:t>
                </a:r>
              </a:p>
              <a:p>
                <a:r>
                  <a:rPr lang="en-US" sz="1100" dirty="0"/>
                  <a:t>Sponsors</a:t>
                </a:r>
              </a:p>
              <a:p>
                <a:r>
                  <a:rPr lang="en-US" sz="1100" dirty="0"/>
                  <a:t>Contingency</a:t>
                </a:r>
              </a:p>
              <a:p>
                <a:r>
                  <a:rPr lang="en-US" sz="1100" dirty="0"/>
                  <a:t>Legal</a:t>
                </a:r>
              </a:p>
              <a:p>
                <a:r>
                  <a:rPr lang="en-US" sz="1100" dirty="0"/>
                  <a:t>Permits</a:t>
                </a:r>
              </a:p>
              <a:p>
                <a:r>
                  <a:rPr lang="en-US" sz="1100" dirty="0"/>
                  <a:t>Insurance</a:t>
                </a:r>
              </a:p>
              <a:p>
                <a:r>
                  <a:rPr lang="en-US" sz="1100" dirty="0"/>
                  <a:t>Contracts</a:t>
                </a:r>
              </a:p>
              <a:p>
                <a:r>
                  <a:rPr lang="en-US" sz="1100" dirty="0"/>
                  <a:t>Outreach</a:t>
                </a:r>
              </a:p>
              <a:p>
                <a:r>
                  <a:rPr lang="en-US" sz="1100" dirty="0"/>
                  <a:t>Websites</a:t>
                </a:r>
              </a:p>
              <a:p>
                <a:r>
                  <a:rPr lang="en-US" sz="1100" dirty="0"/>
                  <a:t>Service</a:t>
                </a:r>
              </a:p>
              <a:p>
                <a:r>
                  <a:rPr lang="en-US" sz="1100" dirty="0"/>
                  <a:t>Tracking</a:t>
                </a:r>
              </a:p>
              <a:p>
                <a:r>
                  <a:rPr lang="en-US" sz="1100" dirty="0"/>
                  <a:t>Operations</a:t>
                </a:r>
              </a:p>
              <a:p>
                <a:r>
                  <a:rPr lang="en-US" sz="1100" dirty="0"/>
                  <a:t>Operating</a:t>
                </a:r>
              </a:p>
              <a:p>
                <a:r>
                  <a:rPr lang="en-US" sz="1100" dirty="0"/>
                  <a:t>Other activities</a:t>
                </a:r>
              </a:p>
              <a:p>
                <a:r>
                  <a:rPr lang="en-US" sz="1100" dirty="0"/>
                  <a:t>Health</a:t>
                </a:r>
              </a:p>
              <a:p>
                <a:r>
                  <a:rPr lang="en-US" sz="1100" dirty="0"/>
                  <a:t>Recordkeeping</a:t>
                </a:r>
              </a:p>
              <a:p>
                <a:r>
                  <a:rPr lang="en-US" sz="1100" dirty="0"/>
                  <a:t>Planning</a:t>
                </a:r>
              </a:p>
              <a:p>
                <a:r>
                  <a:rPr lang="en-US" sz="1100" dirty="0"/>
                  <a:t>Meeting</a:t>
                </a:r>
              </a:p>
              <a:p>
                <a:r>
                  <a:rPr lang="en-US" sz="1100" dirty="0"/>
                  <a:t>Online conferences</a:t>
                </a:r>
              </a:p>
              <a:p>
                <a:r>
                  <a:rPr lang="en-US" sz="1100" dirty="0"/>
                  <a:t>Presentations</a:t>
                </a:r>
              </a:p>
              <a:p>
                <a:r>
                  <a:rPr lang="en-US" sz="1100" dirty="0"/>
                  <a:t>Post-expedition</a:t>
                </a:r>
              </a:p>
            </p:txBody>
          </p:sp>
          <p:sp>
            <p:nvSpPr>
              <p:cNvPr id="7" name="Rectangle 6"/>
              <p:cNvSpPr/>
              <p:nvPr/>
            </p:nvSpPr>
            <p:spPr>
              <a:xfrm>
                <a:off x="4359664" y="1072575"/>
                <a:ext cx="2041136" cy="584775"/>
              </a:xfrm>
              <a:prstGeom prst="rect">
                <a:avLst/>
              </a:prstGeom>
              <a:grpFill/>
            </p:spPr>
            <p:txBody>
              <a:bodyPr wrap="none">
                <a:spAutoFit/>
              </a:bodyPr>
              <a:lstStyle/>
              <a:p>
                <a:r>
                  <a:rPr lang="en-US" sz="3200" dirty="0">
                    <a:solidFill>
                      <a:srgbClr val="0000FF"/>
                    </a:solidFill>
                  </a:rPr>
                  <a:t>DXpedition</a:t>
                </a:r>
              </a:p>
            </p:txBody>
          </p:sp>
        </p:grpSp>
      </p:grpSp>
      <p:sp>
        <p:nvSpPr>
          <p:cNvPr id="11" name="TextBox 10"/>
          <p:cNvSpPr txBox="1"/>
          <p:nvPr/>
        </p:nvSpPr>
        <p:spPr>
          <a:xfrm>
            <a:off x="800100" y="372159"/>
            <a:ext cx="7543800" cy="646331"/>
          </a:xfrm>
          <a:prstGeom prst="rect">
            <a:avLst/>
          </a:prstGeom>
          <a:noFill/>
        </p:spPr>
        <p:txBody>
          <a:bodyPr wrap="square" rtlCol="0">
            <a:spAutoFit/>
          </a:bodyPr>
          <a:lstStyle/>
          <a:p>
            <a:pPr algn="ctr"/>
            <a:r>
              <a:rPr lang="en-US" sz="3600" dirty="0" smtClean="0"/>
              <a:t>“DX” </a:t>
            </a:r>
            <a:r>
              <a:rPr lang="en-US" sz="3600" i="1" dirty="0" smtClean="0"/>
              <a:t>defines</a:t>
            </a:r>
            <a:r>
              <a:rPr lang="en-US" sz="3600" dirty="0" smtClean="0"/>
              <a:t> a System</a:t>
            </a:r>
            <a:endParaRPr lang="en-US" sz="3600" dirty="0"/>
          </a:p>
        </p:txBody>
      </p:sp>
      <p:sp>
        <p:nvSpPr>
          <p:cNvPr id="14" name="TextBox 13"/>
          <p:cNvSpPr txBox="1"/>
          <p:nvPr/>
        </p:nvSpPr>
        <p:spPr>
          <a:xfrm>
            <a:off x="1371600" y="3386792"/>
            <a:ext cx="1190775" cy="646331"/>
          </a:xfrm>
          <a:prstGeom prst="rect">
            <a:avLst/>
          </a:prstGeom>
          <a:noFill/>
        </p:spPr>
        <p:txBody>
          <a:bodyPr wrap="none" rtlCol="0">
            <a:spAutoFit/>
          </a:bodyPr>
          <a:lstStyle/>
          <a:p>
            <a:r>
              <a:rPr lang="en-US" dirty="0" smtClean="0"/>
              <a:t> </a:t>
            </a:r>
            <a:r>
              <a:rPr lang="en-US" sz="3600" dirty="0" smtClean="0">
                <a:solidFill>
                  <a:srgbClr val="FF0000"/>
                </a:solidFill>
              </a:rPr>
              <a:t>DX</a:t>
            </a:r>
            <a:r>
              <a:rPr lang="en-US" sz="3600" dirty="0" smtClean="0"/>
              <a:t> = </a:t>
            </a:r>
            <a:endParaRPr lang="en-US" sz="3600" dirty="0"/>
          </a:p>
        </p:txBody>
      </p:sp>
      <p:sp>
        <p:nvSpPr>
          <p:cNvPr id="4" name="Rectangle 3"/>
          <p:cNvSpPr/>
          <p:nvPr/>
        </p:nvSpPr>
        <p:spPr>
          <a:xfrm>
            <a:off x="2667000" y="1235438"/>
            <a:ext cx="5199682" cy="5165362"/>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005609"/>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372159"/>
            <a:ext cx="7543800" cy="646331"/>
          </a:xfrm>
          <a:prstGeom prst="rect">
            <a:avLst/>
          </a:prstGeom>
          <a:noFill/>
        </p:spPr>
        <p:txBody>
          <a:bodyPr wrap="square" rtlCol="0">
            <a:spAutoFit/>
          </a:bodyPr>
          <a:lstStyle/>
          <a:p>
            <a:pPr algn="ctr"/>
            <a:r>
              <a:rPr lang="en-US" sz="3600" dirty="0" smtClean="0"/>
              <a:t>DX as a Connectivity Diagram</a:t>
            </a:r>
            <a:endParaRPr lang="en-US" sz="3600" dirty="0"/>
          </a:p>
        </p:txBody>
      </p:sp>
      <p:pic>
        <p:nvPicPr>
          <p:cNvPr id="5123" name="Picture 3" descr="N:\__HD_2016_POST-EXPEDITION\__HD_2016_PPT\_PPT__HD_2016_Visalia_Future_DXing_DXpeditions\6. images\4.1 Transition\Systems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532930"/>
            <a:ext cx="5804194" cy="50348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95600" y="1071265"/>
            <a:ext cx="1574598" cy="461665"/>
          </a:xfrm>
          <a:prstGeom prst="rect">
            <a:avLst/>
          </a:prstGeom>
          <a:noFill/>
        </p:spPr>
        <p:txBody>
          <a:bodyPr wrap="none" rtlCol="0">
            <a:spAutoFit/>
          </a:bodyPr>
          <a:lstStyle/>
          <a:p>
            <a:r>
              <a:rPr lang="en-US" sz="2400" dirty="0" smtClean="0">
                <a:solidFill>
                  <a:srgbClr val="0000FF"/>
                </a:solidFill>
              </a:rPr>
              <a:t>DXpedition</a:t>
            </a:r>
            <a:endParaRPr lang="en-US" sz="2400" dirty="0">
              <a:solidFill>
                <a:srgbClr val="0000FF"/>
              </a:solidFill>
            </a:endParaRPr>
          </a:p>
        </p:txBody>
      </p:sp>
      <p:sp>
        <p:nvSpPr>
          <p:cNvPr id="8" name="TextBox 7"/>
          <p:cNvSpPr txBox="1"/>
          <p:nvPr/>
        </p:nvSpPr>
        <p:spPr>
          <a:xfrm>
            <a:off x="5943600" y="1066800"/>
            <a:ext cx="784895" cy="461665"/>
          </a:xfrm>
          <a:prstGeom prst="rect">
            <a:avLst/>
          </a:prstGeom>
          <a:noFill/>
        </p:spPr>
        <p:txBody>
          <a:bodyPr wrap="none" rtlCol="0">
            <a:spAutoFit/>
          </a:bodyPr>
          <a:lstStyle/>
          <a:p>
            <a:r>
              <a:rPr lang="en-US" sz="2400" dirty="0" smtClean="0">
                <a:solidFill>
                  <a:srgbClr val="0000FF"/>
                </a:solidFill>
              </a:rPr>
              <a:t>DXer</a:t>
            </a:r>
            <a:endParaRPr lang="en-US" sz="2400" dirty="0">
              <a:solidFill>
                <a:srgbClr val="0000FF"/>
              </a:solidFill>
            </a:endParaRPr>
          </a:p>
        </p:txBody>
      </p:sp>
    </p:spTree>
    <p:extLst>
      <p:ext uri="{BB962C8B-B14F-4D97-AF65-F5344CB8AC3E}">
        <p14:creationId xmlns:p14="http://schemas.microsoft.com/office/powerpoint/2010/main" val="763108423"/>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N:\__HD_2016_POST-EXPEDITION\__HD_2016_PPT\_PPT__HD_2016_Visalia_Future_DXing_DXpeditions\6. images\4.1 Transition\Systems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75833" y="1852271"/>
            <a:ext cx="4953000" cy="42964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34000" y="2171699"/>
            <a:ext cx="1600200" cy="209550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200400" y="2362200"/>
            <a:ext cx="2590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041834" y="2494339"/>
            <a:ext cx="32065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79684" y="2991180"/>
            <a:ext cx="2590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63827" y="2779758"/>
            <a:ext cx="2590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78408" y="2927754"/>
            <a:ext cx="35747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88128" y="3255458"/>
            <a:ext cx="39174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29136" y="3091606"/>
            <a:ext cx="37192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63157" y="3556734"/>
            <a:ext cx="39174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51309" y="3926722"/>
            <a:ext cx="45827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96997" y="3451023"/>
            <a:ext cx="39174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47300" y="3408738"/>
            <a:ext cx="39174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450884" y="3826297"/>
            <a:ext cx="51023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482597" y="3688872"/>
            <a:ext cx="4765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580960" y="4074717"/>
            <a:ext cx="297224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05375" y="1295400"/>
            <a:ext cx="1457450" cy="830997"/>
          </a:xfrm>
          <a:prstGeom prst="rect">
            <a:avLst/>
          </a:prstGeom>
          <a:noFill/>
        </p:spPr>
        <p:txBody>
          <a:bodyPr wrap="none" rtlCol="0">
            <a:spAutoFit/>
          </a:bodyPr>
          <a:lstStyle/>
          <a:p>
            <a:pPr algn="ctr"/>
            <a:r>
              <a:rPr lang="en-US" sz="2400" dirty="0" smtClean="0"/>
              <a:t>Sensitivity</a:t>
            </a:r>
          </a:p>
          <a:p>
            <a:pPr algn="ctr"/>
            <a:r>
              <a:rPr lang="en-US" sz="2400" dirty="0" smtClean="0"/>
              <a:t>Measures</a:t>
            </a:r>
            <a:endParaRPr lang="en-US" sz="2400" dirty="0"/>
          </a:p>
        </p:txBody>
      </p:sp>
      <p:sp>
        <p:nvSpPr>
          <p:cNvPr id="38" name="Right Arrow 37"/>
          <p:cNvSpPr/>
          <p:nvPr/>
        </p:nvSpPr>
        <p:spPr>
          <a:xfrm>
            <a:off x="6934200" y="2939206"/>
            <a:ext cx="609600" cy="48979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800100" y="372159"/>
            <a:ext cx="7543800" cy="646331"/>
          </a:xfrm>
          <a:prstGeom prst="rect">
            <a:avLst/>
          </a:prstGeom>
          <a:noFill/>
        </p:spPr>
        <p:txBody>
          <a:bodyPr wrap="square" rtlCol="0">
            <a:spAutoFit/>
          </a:bodyPr>
          <a:lstStyle/>
          <a:p>
            <a:pPr algn="ctr"/>
            <a:r>
              <a:rPr lang="en-US" sz="3600" dirty="0" smtClean="0"/>
              <a:t>Optimizing the Connectivity Diagram</a:t>
            </a:r>
            <a:endParaRPr lang="en-US" sz="3600" dirty="0"/>
          </a:p>
        </p:txBody>
      </p:sp>
      <p:sp>
        <p:nvSpPr>
          <p:cNvPr id="40" name="TextBox 39"/>
          <p:cNvSpPr txBox="1"/>
          <p:nvPr/>
        </p:nvSpPr>
        <p:spPr>
          <a:xfrm>
            <a:off x="7543800" y="2951067"/>
            <a:ext cx="1374351" cy="461665"/>
          </a:xfrm>
          <a:prstGeom prst="rect">
            <a:avLst/>
          </a:prstGeom>
          <a:noFill/>
        </p:spPr>
        <p:txBody>
          <a:bodyPr wrap="none" rtlCol="0">
            <a:spAutoFit/>
          </a:bodyPr>
          <a:lstStyle/>
          <a:p>
            <a:r>
              <a:rPr lang="en-US" sz="2400" dirty="0" smtClean="0"/>
              <a:t>Optimum</a:t>
            </a:r>
            <a:endParaRPr lang="en-US" sz="2400" dirty="0"/>
          </a:p>
        </p:txBody>
      </p:sp>
    </p:spTree>
    <p:extLst>
      <p:ext uri="{BB962C8B-B14F-4D97-AF65-F5344CB8AC3E}">
        <p14:creationId xmlns:p14="http://schemas.microsoft.com/office/powerpoint/2010/main" val="3550245870"/>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G:\__PPTs\_PPTs_2016\_PPT_HD_2016_W9DXCC_Chicago_17_Sep_2016\images\1024\2016_b_42_RWS_095_IMG_4916_ad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305925"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343400" y="1447800"/>
            <a:ext cx="4191000" cy="1569660"/>
          </a:xfrm>
          <a:prstGeom prst="rect">
            <a:avLst/>
          </a:prstGeom>
          <a:noFill/>
        </p:spPr>
        <p:txBody>
          <a:bodyPr wrap="square" rtlCol="0">
            <a:spAutoFit/>
          </a:bodyPr>
          <a:lstStyle/>
          <a:p>
            <a:pPr algn="ctr"/>
            <a:r>
              <a:rPr lang="en-US" sz="3200" dirty="0" smtClean="0">
                <a:solidFill>
                  <a:srgbClr val="0000FF"/>
                </a:solidFill>
              </a:rPr>
              <a:t>Charge per person-day</a:t>
            </a:r>
          </a:p>
          <a:p>
            <a:r>
              <a:rPr lang="en-US" sz="3200" dirty="0" smtClean="0"/>
              <a:t>	</a:t>
            </a:r>
            <a:r>
              <a:rPr lang="en-US" sz="3200" dirty="0" smtClean="0">
                <a:solidFill>
                  <a:srgbClr val="FF0000"/>
                </a:solidFill>
              </a:rPr>
              <a:t>1995		$250</a:t>
            </a:r>
          </a:p>
          <a:p>
            <a:r>
              <a:rPr lang="en-US" sz="3200" dirty="0" smtClean="0">
                <a:solidFill>
                  <a:srgbClr val="FF0000"/>
                </a:solidFill>
              </a:rPr>
              <a:t>	2015		$500</a:t>
            </a:r>
            <a:endParaRPr lang="en-US" sz="3200" dirty="0">
              <a:solidFill>
                <a:srgbClr val="FF0000"/>
              </a:solidFill>
            </a:endParaRPr>
          </a:p>
        </p:txBody>
      </p:sp>
      <p:sp>
        <p:nvSpPr>
          <p:cNvPr id="5" name="TextBox 4"/>
          <p:cNvSpPr txBox="1"/>
          <p:nvPr/>
        </p:nvSpPr>
        <p:spPr>
          <a:xfrm>
            <a:off x="323850" y="372159"/>
            <a:ext cx="8496300" cy="646331"/>
          </a:xfrm>
          <a:prstGeom prst="rect">
            <a:avLst/>
          </a:prstGeom>
          <a:noFill/>
        </p:spPr>
        <p:txBody>
          <a:bodyPr wrap="square" rtlCol="0">
            <a:spAutoFit/>
          </a:bodyPr>
          <a:lstStyle/>
          <a:p>
            <a:pPr algn="ctr"/>
            <a:r>
              <a:rPr lang="en-US" sz="3600" dirty="0" smtClean="0"/>
              <a:t>Cost of transportation has increased</a:t>
            </a:r>
            <a:endParaRPr lang="en-US" sz="3600" dirty="0"/>
          </a:p>
        </p:txBody>
      </p:sp>
    </p:spTree>
    <p:extLst>
      <p:ext uri="{BB962C8B-B14F-4D97-AF65-F5344CB8AC3E}">
        <p14:creationId xmlns:p14="http://schemas.microsoft.com/office/powerpoint/2010/main" val="3230957611"/>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447800"/>
            <a:ext cx="4572000" cy="2062103"/>
          </a:xfrm>
          <a:prstGeom prst="rect">
            <a:avLst/>
          </a:prstGeom>
        </p:spPr>
        <p:txBody>
          <a:bodyPr>
            <a:spAutoFit/>
          </a:bodyPr>
          <a:lstStyle/>
          <a:p>
            <a:pPr marL="457200" indent="-457200">
              <a:buFont typeface="Wingdings" panose="05000000000000000000" pitchFamily="2" charset="2"/>
              <a:buChar char="ü"/>
            </a:pPr>
            <a:r>
              <a:rPr lang="en-US" sz="3200" dirty="0" smtClean="0"/>
              <a:t>Young </a:t>
            </a:r>
            <a:r>
              <a:rPr lang="en-US" sz="3200" dirty="0"/>
              <a:t>computer nerds</a:t>
            </a:r>
          </a:p>
          <a:p>
            <a:pPr marL="457200" indent="-457200">
              <a:buFont typeface="Wingdings" panose="05000000000000000000" pitchFamily="2" charset="2"/>
              <a:buChar char="ü"/>
            </a:pPr>
            <a:r>
              <a:rPr lang="en-US" sz="3200" dirty="0" smtClean="0"/>
              <a:t>Tech-savvy </a:t>
            </a:r>
            <a:r>
              <a:rPr lang="en-US" sz="3200" dirty="0"/>
              <a:t>amateurs</a:t>
            </a:r>
          </a:p>
          <a:p>
            <a:pPr marL="457200" indent="-457200">
              <a:buFont typeface="Wingdings" panose="05000000000000000000" pitchFamily="2" charset="2"/>
              <a:buChar char="ü"/>
            </a:pPr>
            <a:r>
              <a:rPr lang="en-US" sz="3200" dirty="0" smtClean="0"/>
              <a:t>Professional </a:t>
            </a:r>
            <a:r>
              <a:rPr lang="en-US" sz="3200" dirty="0"/>
              <a:t>developers</a:t>
            </a:r>
          </a:p>
          <a:p>
            <a:pPr marL="457200" indent="-457200">
              <a:buFont typeface="Wingdings" panose="05000000000000000000" pitchFamily="2" charset="2"/>
              <a:buChar char="ü"/>
            </a:pPr>
            <a:r>
              <a:rPr lang="en-US" sz="3200" dirty="0" smtClean="0"/>
              <a:t>Senior advisors</a:t>
            </a:r>
            <a:endParaRPr lang="en-US" sz="3200" dirty="0"/>
          </a:p>
        </p:txBody>
      </p:sp>
      <p:sp>
        <p:nvSpPr>
          <p:cNvPr id="3" name="TextBox 2"/>
          <p:cNvSpPr txBox="1"/>
          <p:nvPr/>
        </p:nvSpPr>
        <p:spPr>
          <a:xfrm>
            <a:off x="381000" y="372159"/>
            <a:ext cx="8382000" cy="646331"/>
          </a:xfrm>
          <a:prstGeom prst="rect">
            <a:avLst/>
          </a:prstGeom>
          <a:noFill/>
        </p:spPr>
        <p:txBody>
          <a:bodyPr wrap="square" rtlCol="0">
            <a:spAutoFit/>
          </a:bodyPr>
          <a:lstStyle/>
          <a:p>
            <a:pPr algn="ctr"/>
            <a:r>
              <a:rPr lang="en-US" sz="3600" dirty="0" smtClean="0"/>
              <a:t>Who will do the Systems Engineering?</a:t>
            </a:r>
            <a:endParaRPr lang="en-US" sz="3600" dirty="0"/>
          </a:p>
        </p:txBody>
      </p:sp>
      <p:sp>
        <p:nvSpPr>
          <p:cNvPr id="4" name="TextBox 3"/>
          <p:cNvSpPr txBox="1"/>
          <p:nvPr/>
        </p:nvSpPr>
        <p:spPr>
          <a:xfrm>
            <a:off x="1752600" y="3962400"/>
            <a:ext cx="5715000" cy="1508105"/>
          </a:xfrm>
          <a:prstGeom prst="rect">
            <a:avLst/>
          </a:prstGeom>
          <a:noFill/>
          <a:ln w="19050">
            <a:solidFill>
              <a:srgbClr val="0000FF"/>
            </a:solidFill>
          </a:ln>
        </p:spPr>
        <p:txBody>
          <a:bodyPr wrap="square" rtlCol="0">
            <a:spAutoFit/>
          </a:bodyPr>
          <a:lstStyle/>
          <a:p>
            <a:pPr algn="ctr"/>
            <a:r>
              <a:rPr lang="en-US" sz="2800" dirty="0" smtClean="0">
                <a:solidFill>
                  <a:srgbClr val="0000FF"/>
                </a:solidFill>
              </a:rPr>
              <a:t>Systems Engineering will be both</a:t>
            </a:r>
          </a:p>
          <a:p>
            <a:pPr algn="ctr"/>
            <a:r>
              <a:rPr lang="en-US" sz="3600" u="sng" dirty="0" smtClean="0">
                <a:solidFill>
                  <a:srgbClr val="0000FF"/>
                </a:solidFill>
              </a:rPr>
              <a:t>Necessary and Sufficient</a:t>
            </a:r>
            <a:endParaRPr lang="en-US" sz="3600" u="sng" dirty="0">
              <a:solidFill>
                <a:srgbClr val="0000FF"/>
              </a:solidFill>
            </a:endParaRPr>
          </a:p>
          <a:p>
            <a:pPr algn="ctr"/>
            <a:r>
              <a:rPr lang="en-US" sz="2800" dirty="0" smtClean="0">
                <a:solidFill>
                  <a:srgbClr val="0000FF"/>
                </a:solidFill>
              </a:rPr>
              <a:t>…until the next Phase!</a:t>
            </a:r>
            <a:endParaRPr lang="en-US" sz="2800" dirty="0">
              <a:solidFill>
                <a:srgbClr val="0000FF"/>
              </a:solidFill>
            </a:endParaRPr>
          </a:p>
        </p:txBody>
      </p:sp>
    </p:spTree>
    <p:extLst>
      <p:ext uri="{BB962C8B-B14F-4D97-AF65-F5344CB8AC3E}">
        <p14:creationId xmlns:p14="http://schemas.microsoft.com/office/powerpoint/2010/main" val="3389619957"/>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28600" y="533400"/>
            <a:ext cx="8686800" cy="646331"/>
          </a:xfrm>
          <a:prstGeom prst="rect">
            <a:avLst/>
          </a:prstGeom>
          <a:noFill/>
        </p:spPr>
        <p:txBody>
          <a:bodyPr wrap="square" rtlCol="0">
            <a:spAutoFit/>
          </a:bodyPr>
          <a:lstStyle/>
          <a:p>
            <a:pPr algn="ctr"/>
            <a:r>
              <a:rPr lang="en-US" sz="3600" dirty="0" smtClean="0">
                <a:solidFill>
                  <a:schemeClr val="bg1"/>
                </a:solidFill>
              </a:rPr>
              <a:t>Extensive Use of Systems Engineering</a:t>
            </a:r>
          </a:p>
        </p:txBody>
      </p:sp>
      <p:sp>
        <p:nvSpPr>
          <p:cNvPr id="6" name="TextBox 7"/>
          <p:cNvSpPr txBox="1">
            <a:spLocks noChangeArrowheads="1"/>
          </p:cNvSpPr>
          <p:nvPr/>
        </p:nvSpPr>
        <p:spPr bwMode="auto">
          <a:xfrm>
            <a:off x="1879410" y="2971800"/>
            <a:ext cx="13773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sz="3200" dirty="0" smtClean="0">
                <a:solidFill>
                  <a:schemeClr val="bg1"/>
                </a:solidFill>
              </a:rPr>
              <a:t>Who?</a:t>
            </a:r>
          </a:p>
          <a:p>
            <a:pPr algn="ctr"/>
            <a:r>
              <a:rPr lang="en-US" altLang="en-US" sz="3200" dirty="0" smtClean="0">
                <a:solidFill>
                  <a:schemeClr val="bg1"/>
                </a:solidFill>
              </a:rPr>
              <a:t>When?</a:t>
            </a:r>
          </a:p>
          <a:p>
            <a:pPr algn="ctr"/>
            <a:r>
              <a:rPr lang="en-US" altLang="en-US" sz="3200" dirty="0" smtClean="0">
                <a:solidFill>
                  <a:schemeClr val="bg1"/>
                </a:solidFill>
              </a:rPr>
              <a:t>What?</a:t>
            </a:r>
          </a:p>
          <a:p>
            <a:pPr algn="ctr"/>
            <a:r>
              <a:rPr lang="en-US" altLang="en-US" sz="3200" dirty="0" smtClean="0">
                <a:solidFill>
                  <a:schemeClr val="bg1"/>
                </a:solidFill>
              </a:rPr>
              <a:t>How?</a:t>
            </a:r>
            <a:endParaRPr lang="en-US" altLang="en-US" sz="3200" dirty="0">
              <a:solidFill>
                <a:schemeClr val="bg1"/>
              </a:solidFill>
            </a:endParaRPr>
          </a:p>
        </p:txBody>
      </p:sp>
      <p:pic>
        <p:nvPicPr>
          <p:cNvPr id="1026" name="Picture 2" descr="N:\__HD_2016_POST-EXPEDITION\__HD_2016_PPT\_PPT__HD_2016_Visalia_Future_DXing_DXpeditions\6. images\4. Phase 4\2014_01_Clip_8_blan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2359" y="1765059"/>
            <a:ext cx="4660330" cy="401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247518"/>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_DXA_Book\_DXA_COVER\KY6R DXCC chart\KY6R chart_pro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1661" y="1482672"/>
            <a:ext cx="7946857" cy="369960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683865" y="4495800"/>
            <a:ext cx="822661" cy="1332131"/>
            <a:chOff x="6492156" y="4953000"/>
            <a:chExt cx="822661" cy="1332131"/>
          </a:xfrm>
        </p:grpSpPr>
        <p:sp>
          <p:nvSpPr>
            <p:cNvPr id="14" name="Down Arrow 13"/>
            <p:cNvSpPr/>
            <p:nvPr/>
          </p:nvSpPr>
          <p:spPr>
            <a:xfrm rot="10800000">
              <a:off x="6880627" y="4953000"/>
              <a:ext cx="45719" cy="640074"/>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492156" y="5638800"/>
              <a:ext cx="822661" cy="646331"/>
            </a:xfrm>
            <a:prstGeom prst="rect">
              <a:avLst/>
            </a:prstGeom>
            <a:noFill/>
          </p:spPr>
          <p:txBody>
            <a:bodyPr wrap="none" rtlCol="0">
              <a:spAutoFit/>
            </a:bodyPr>
            <a:lstStyle/>
            <a:p>
              <a:pPr algn="ctr"/>
              <a:r>
                <a:rPr lang="en-US" dirty="0" smtClean="0">
                  <a:solidFill>
                    <a:srgbClr val="FF0000"/>
                  </a:solidFill>
                </a:rPr>
                <a:t>VKØEK</a:t>
              </a:r>
            </a:p>
            <a:p>
              <a:pPr algn="ctr"/>
              <a:r>
                <a:rPr lang="en-US" dirty="0" smtClean="0">
                  <a:solidFill>
                    <a:srgbClr val="FF0000"/>
                  </a:solidFill>
                </a:rPr>
                <a:t>2015</a:t>
              </a:r>
              <a:endParaRPr lang="en-US" dirty="0">
                <a:solidFill>
                  <a:srgbClr val="FF0000"/>
                </a:solidFill>
              </a:endParaRPr>
            </a:p>
          </p:txBody>
        </p:sp>
      </p:grpSp>
      <p:sp>
        <p:nvSpPr>
          <p:cNvPr id="9" name="Right Arrow 8"/>
          <p:cNvSpPr/>
          <p:nvPr/>
        </p:nvSpPr>
        <p:spPr>
          <a:xfrm>
            <a:off x="6506526" y="4128701"/>
            <a:ext cx="1570674"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00100" y="372159"/>
            <a:ext cx="7543800" cy="646331"/>
          </a:xfrm>
          <a:prstGeom prst="rect">
            <a:avLst/>
          </a:prstGeom>
          <a:noFill/>
        </p:spPr>
        <p:txBody>
          <a:bodyPr wrap="square" rtlCol="0">
            <a:spAutoFit/>
          </a:bodyPr>
          <a:lstStyle/>
          <a:p>
            <a:pPr algn="ctr"/>
            <a:r>
              <a:rPr lang="en-US" sz="3600" dirty="0"/>
              <a:t>The Phases of DX</a:t>
            </a:r>
          </a:p>
        </p:txBody>
      </p:sp>
      <p:grpSp>
        <p:nvGrpSpPr>
          <p:cNvPr id="22" name="Group 21"/>
          <p:cNvGrpSpPr/>
          <p:nvPr/>
        </p:nvGrpSpPr>
        <p:grpSpPr>
          <a:xfrm>
            <a:off x="4751908" y="4495800"/>
            <a:ext cx="652743" cy="1332131"/>
            <a:chOff x="6622523" y="4953000"/>
            <a:chExt cx="652743" cy="1332131"/>
          </a:xfrm>
        </p:grpSpPr>
        <p:sp>
          <p:nvSpPr>
            <p:cNvPr id="23" name="Down Arrow 22"/>
            <p:cNvSpPr/>
            <p:nvPr/>
          </p:nvSpPr>
          <p:spPr>
            <a:xfrm rot="10800000">
              <a:off x="6926035" y="4953000"/>
              <a:ext cx="45719" cy="640074"/>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622523" y="5638800"/>
              <a:ext cx="652743" cy="646331"/>
            </a:xfrm>
            <a:prstGeom prst="rect">
              <a:avLst/>
            </a:prstGeom>
            <a:noFill/>
          </p:spPr>
          <p:txBody>
            <a:bodyPr wrap="none" rtlCol="0">
              <a:spAutoFit/>
            </a:bodyPr>
            <a:lstStyle/>
            <a:p>
              <a:pPr algn="ctr"/>
              <a:r>
                <a:rPr lang="en-US" dirty="0" smtClean="0">
                  <a:solidFill>
                    <a:srgbClr val="FF0000"/>
                  </a:solidFill>
                </a:rPr>
                <a:t>K7C</a:t>
              </a:r>
            </a:p>
            <a:p>
              <a:pPr algn="ctr"/>
              <a:r>
                <a:rPr lang="en-US" dirty="0" smtClean="0">
                  <a:solidFill>
                    <a:srgbClr val="FF0000"/>
                  </a:solidFill>
                </a:rPr>
                <a:t>2005</a:t>
              </a:r>
              <a:endParaRPr lang="en-US" dirty="0">
                <a:solidFill>
                  <a:srgbClr val="FF0000"/>
                </a:solidFill>
              </a:endParaRPr>
            </a:p>
          </p:txBody>
        </p:sp>
      </p:grpSp>
      <p:grpSp>
        <p:nvGrpSpPr>
          <p:cNvPr id="25" name="Group 24"/>
          <p:cNvGrpSpPr/>
          <p:nvPr/>
        </p:nvGrpSpPr>
        <p:grpSpPr>
          <a:xfrm>
            <a:off x="3761620" y="4506133"/>
            <a:ext cx="696024" cy="1332131"/>
            <a:chOff x="6497634" y="4953000"/>
            <a:chExt cx="696024" cy="1332131"/>
          </a:xfrm>
        </p:grpSpPr>
        <p:sp>
          <p:nvSpPr>
            <p:cNvPr id="26" name="Down Arrow 25"/>
            <p:cNvSpPr/>
            <p:nvPr/>
          </p:nvSpPr>
          <p:spPr>
            <a:xfrm rot="10800000">
              <a:off x="6822787" y="4953000"/>
              <a:ext cx="45719" cy="640074"/>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497634" y="5638800"/>
              <a:ext cx="696024" cy="646331"/>
            </a:xfrm>
            <a:prstGeom prst="rect">
              <a:avLst/>
            </a:prstGeom>
            <a:noFill/>
          </p:spPr>
          <p:txBody>
            <a:bodyPr wrap="none" rtlCol="0">
              <a:spAutoFit/>
            </a:bodyPr>
            <a:lstStyle/>
            <a:p>
              <a:pPr algn="ctr"/>
              <a:r>
                <a:rPr lang="en-US" dirty="0" smtClean="0">
                  <a:solidFill>
                    <a:srgbClr val="FF0000"/>
                  </a:solidFill>
                </a:rPr>
                <a:t>XRØY</a:t>
              </a:r>
            </a:p>
            <a:p>
              <a:pPr algn="ctr"/>
              <a:r>
                <a:rPr lang="en-US" dirty="0" smtClean="0">
                  <a:solidFill>
                    <a:srgbClr val="FF0000"/>
                  </a:solidFill>
                </a:rPr>
                <a:t>1995</a:t>
              </a:r>
              <a:endParaRPr lang="en-US" dirty="0">
                <a:solidFill>
                  <a:srgbClr val="FF0000"/>
                </a:solidFill>
              </a:endParaRPr>
            </a:p>
          </p:txBody>
        </p:sp>
      </p:grpSp>
      <p:sp>
        <p:nvSpPr>
          <p:cNvPr id="34" name="Right Arrow 33"/>
          <p:cNvSpPr/>
          <p:nvPr/>
        </p:nvSpPr>
        <p:spPr>
          <a:xfrm>
            <a:off x="-692440" y="4124333"/>
            <a:ext cx="7744101"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3566502" y="3335397"/>
            <a:ext cx="806631" cy="1008002"/>
            <a:chOff x="3566502" y="3335397"/>
            <a:chExt cx="806631" cy="1008002"/>
          </a:xfrm>
        </p:grpSpPr>
        <p:sp>
          <p:nvSpPr>
            <p:cNvPr id="16" name="TextBox 15"/>
            <p:cNvSpPr txBox="1"/>
            <p:nvPr/>
          </p:nvSpPr>
          <p:spPr>
            <a:xfrm>
              <a:off x="3566502" y="4066400"/>
              <a:ext cx="806631" cy="276999"/>
            </a:xfrm>
            <a:prstGeom prst="rect">
              <a:avLst/>
            </a:prstGeom>
            <a:solidFill>
              <a:srgbClr val="FF0000"/>
            </a:solidFill>
          </p:spPr>
          <p:txBody>
            <a:bodyPr wrap="none" rtlCol="0">
              <a:spAutoFit/>
            </a:bodyPr>
            <a:lstStyle/>
            <a:p>
              <a:r>
                <a:rPr lang="en-US" sz="1200" dirty="0" smtClean="0">
                  <a:solidFill>
                    <a:schemeClr val="bg1"/>
                  </a:solidFill>
                </a:rPr>
                <a:t>INTERNET</a:t>
              </a:r>
              <a:endParaRPr lang="en-US" sz="1200" dirty="0">
                <a:solidFill>
                  <a:schemeClr val="bg1"/>
                </a:solidFill>
              </a:endParaRPr>
            </a:p>
          </p:txBody>
        </p:sp>
        <p:sp>
          <p:nvSpPr>
            <p:cNvPr id="29" name="TextBox 28"/>
            <p:cNvSpPr txBox="1"/>
            <p:nvPr/>
          </p:nvSpPr>
          <p:spPr>
            <a:xfrm>
              <a:off x="3786113" y="3335397"/>
              <a:ext cx="367408" cy="523220"/>
            </a:xfrm>
            <a:prstGeom prst="rect">
              <a:avLst/>
            </a:prstGeom>
            <a:solidFill>
              <a:schemeClr val="bg1"/>
            </a:solidFill>
            <a:ln>
              <a:solidFill>
                <a:schemeClr val="tx1"/>
              </a:solidFill>
            </a:ln>
          </p:spPr>
          <p:txBody>
            <a:bodyPr wrap="none" rtlCol="0">
              <a:spAutoFit/>
            </a:bodyPr>
            <a:lstStyle/>
            <a:p>
              <a:r>
                <a:rPr lang="en-US" sz="2800" dirty="0">
                  <a:solidFill>
                    <a:srgbClr val="FF0000"/>
                  </a:solidFill>
                </a:rPr>
                <a:t>1</a:t>
              </a:r>
            </a:p>
          </p:txBody>
        </p:sp>
      </p:grpSp>
      <p:grpSp>
        <p:nvGrpSpPr>
          <p:cNvPr id="3" name="Group 2"/>
          <p:cNvGrpSpPr/>
          <p:nvPr/>
        </p:nvGrpSpPr>
        <p:grpSpPr>
          <a:xfrm>
            <a:off x="1871089" y="3335397"/>
            <a:ext cx="501356" cy="1008002"/>
            <a:chOff x="1871089" y="3335397"/>
            <a:chExt cx="501356" cy="1008002"/>
          </a:xfrm>
        </p:grpSpPr>
        <p:sp>
          <p:nvSpPr>
            <p:cNvPr id="33" name="TextBox 32"/>
            <p:cNvSpPr txBox="1"/>
            <p:nvPr/>
          </p:nvSpPr>
          <p:spPr>
            <a:xfrm>
              <a:off x="1871089" y="4066400"/>
              <a:ext cx="501356" cy="276999"/>
            </a:xfrm>
            <a:prstGeom prst="rect">
              <a:avLst/>
            </a:prstGeom>
            <a:solidFill>
              <a:srgbClr val="FF0000"/>
            </a:solidFill>
          </p:spPr>
          <p:txBody>
            <a:bodyPr wrap="none" rtlCol="0">
              <a:spAutoFit/>
            </a:bodyPr>
            <a:lstStyle/>
            <a:p>
              <a:r>
                <a:rPr lang="en-US" sz="1200" dirty="0" smtClean="0">
                  <a:solidFill>
                    <a:schemeClr val="bg1"/>
                  </a:solidFill>
                </a:rPr>
                <a:t>DX IS</a:t>
              </a:r>
              <a:endParaRPr lang="en-US" sz="1200" dirty="0">
                <a:solidFill>
                  <a:schemeClr val="bg1"/>
                </a:solidFill>
              </a:endParaRPr>
            </a:p>
          </p:txBody>
        </p:sp>
        <p:sp>
          <p:nvSpPr>
            <p:cNvPr id="30" name="TextBox 29"/>
            <p:cNvSpPr txBox="1"/>
            <p:nvPr/>
          </p:nvSpPr>
          <p:spPr>
            <a:xfrm>
              <a:off x="1941526" y="3335397"/>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0</a:t>
              </a:r>
              <a:endParaRPr lang="en-US" sz="2800" dirty="0">
                <a:solidFill>
                  <a:srgbClr val="FF0000"/>
                </a:solidFill>
              </a:endParaRPr>
            </a:p>
          </p:txBody>
        </p:sp>
      </p:grpSp>
      <p:grpSp>
        <p:nvGrpSpPr>
          <p:cNvPr id="5" name="Group 4"/>
          <p:cNvGrpSpPr/>
          <p:nvPr/>
        </p:nvGrpSpPr>
        <p:grpSpPr>
          <a:xfrm>
            <a:off x="4660601" y="3339763"/>
            <a:ext cx="804900" cy="999270"/>
            <a:chOff x="4660601" y="3335397"/>
            <a:chExt cx="804900" cy="999270"/>
          </a:xfrm>
        </p:grpSpPr>
        <p:sp>
          <p:nvSpPr>
            <p:cNvPr id="20" name="TextBox 19"/>
            <p:cNvSpPr txBox="1"/>
            <p:nvPr/>
          </p:nvSpPr>
          <p:spPr>
            <a:xfrm>
              <a:off x="4660601" y="4057668"/>
              <a:ext cx="804900" cy="276999"/>
            </a:xfrm>
            <a:prstGeom prst="rect">
              <a:avLst/>
            </a:prstGeom>
            <a:solidFill>
              <a:srgbClr val="FF0000"/>
            </a:solidFill>
          </p:spPr>
          <p:txBody>
            <a:bodyPr wrap="none" rtlCol="0">
              <a:spAutoFit/>
            </a:bodyPr>
            <a:lstStyle/>
            <a:p>
              <a:r>
                <a:rPr lang="en-US" sz="1200" dirty="0" smtClean="0">
                  <a:solidFill>
                    <a:schemeClr val="bg1"/>
                  </a:solidFill>
                </a:rPr>
                <a:t>REALTIME</a:t>
              </a:r>
              <a:endParaRPr lang="en-US" sz="1200" dirty="0">
                <a:solidFill>
                  <a:schemeClr val="bg1"/>
                </a:solidFill>
              </a:endParaRPr>
            </a:p>
          </p:txBody>
        </p:sp>
        <p:sp>
          <p:nvSpPr>
            <p:cNvPr id="31" name="TextBox 30"/>
            <p:cNvSpPr txBox="1"/>
            <p:nvPr/>
          </p:nvSpPr>
          <p:spPr>
            <a:xfrm>
              <a:off x="4894575" y="3335397"/>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2</a:t>
              </a:r>
              <a:endParaRPr lang="en-US" sz="2800" dirty="0">
                <a:solidFill>
                  <a:srgbClr val="FF0000"/>
                </a:solidFill>
              </a:endParaRPr>
            </a:p>
          </p:txBody>
        </p:sp>
      </p:grpSp>
      <p:grpSp>
        <p:nvGrpSpPr>
          <p:cNvPr id="6" name="Group 5"/>
          <p:cNvGrpSpPr/>
          <p:nvPr/>
        </p:nvGrpSpPr>
        <p:grpSpPr>
          <a:xfrm>
            <a:off x="5661363" y="3335397"/>
            <a:ext cx="904415" cy="1008003"/>
            <a:chOff x="5661363" y="3335397"/>
            <a:chExt cx="904415" cy="1008003"/>
          </a:xfrm>
        </p:grpSpPr>
        <p:sp>
          <p:nvSpPr>
            <p:cNvPr id="21" name="TextBox 20"/>
            <p:cNvSpPr txBox="1"/>
            <p:nvPr/>
          </p:nvSpPr>
          <p:spPr>
            <a:xfrm>
              <a:off x="5661363" y="4066401"/>
              <a:ext cx="904415" cy="276999"/>
            </a:xfrm>
            <a:prstGeom prst="rect">
              <a:avLst/>
            </a:prstGeom>
            <a:solidFill>
              <a:srgbClr val="FF0000"/>
            </a:solidFill>
          </p:spPr>
          <p:txBody>
            <a:bodyPr wrap="none" rtlCol="0">
              <a:spAutoFit/>
            </a:bodyPr>
            <a:lstStyle/>
            <a:p>
              <a:r>
                <a:rPr lang="en-US" sz="1200" dirty="0" smtClean="0">
                  <a:solidFill>
                    <a:schemeClr val="bg1"/>
                  </a:solidFill>
                </a:rPr>
                <a:t>SOC MEDIA</a:t>
              </a:r>
              <a:endParaRPr lang="en-US" sz="1200" dirty="0">
                <a:solidFill>
                  <a:schemeClr val="bg1"/>
                </a:solidFill>
              </a:endParaRPr>
            </a:p>
          </p:txBody>
        </p:sp>
        <p:sp>
          <p:nvSpPr>
            <p:cNvPr id="32" name="TextBox 31"/>
            <p:cNvSpPr txBox="1"/>
            <p:nvPr/>
          </p:nvSpPr>
          <p:spPr>
            <a:xfrm>
              <a:off x="5948460" y="3335397"/>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3</a:t>
              </a:r>
              <a:endParaRPr lang="en-US" sz="2800" dirty="0">
                <a:solidFill>
                  <a:srgbClr val="FF0000"/>
                </a:solidFill>
              </a:endParaRPr>
            </a:p>
          </p:txBody>
        </p:sp>
      </p:grpSp>
      <p:grpSp>
        <p:nvGrpSpPr>
          <p:cNvPr id="2" name="Group 1"/>
          <p:cNvGrpSpPr/>
          <p:nvPr/>
        </p:nvGrpSpPr>
        <p:grpSpPr>
          <a:xfrm>
            <a:off x="6717651" y="3335397"/>
            <a:ext cx="749949" cy="1008003"/>
            <a:chOff x="6705600" y="3276600"/>
            <a:chExt cx="749949" cy="1008003"/>
          </a:xfrm>
        </p:grpSpPr>
        <p:sp>
          <p:nvSpPr>
            <p:cNvPr id="37" name="TextBox 36"/>
            <p:cNvSpPr txBox="1"/>
            <p:nvPr/>
          </p:nvSpPr>
          <p:spPr>
            <a:xfrm>
              <a:off x="6705600" y="4007604"/>
              <a:ext cx="749949" cy="276999"/>
            </a:xfrm>
            <a:prstGeom prst="rect">
              <a:avLst/>
            </a:prstGeom>
            <a:solidFill>
              <a:srgbClr val="FF0000"/>
            </a:solidFill>
          </p:spPr>
          <p:txBody>
            <a:bodyPr wrap="none" rtlCol="0">
              <a:spAutoFit/>
            </a:bodyPr>
            <a:lstStyle/>
            <a:p>
              <a:r>
                <a:rPr lang="en-US" sz="1200" dirty="0" smtClean="0">
                  <a:solidFill>
                    <a:schemeClr val="bg1"/>
                  </a:solidFill>
                </a:rPr>
                <a:t>SYSTEMS</a:t>
              </a:r>
              <a:endParaRPr lang="en-US" sz="1200" dirty="0">
                <a:solidFill>
                  <a:schemeClr val="bg1"/>
                </a:solidFill>
              </a:endParaRPr>
            </a:p>
          </p:txBody>
        </p:sp>
        <p:sp>
          <p:nvSpPr>
            <p:cNvPr id="38" name="TextBox 37"/>
            <p:cNvSpPr txBox="1"/>
            <p:nvPr/>
          </p:nvSpPr>
          <p:spPr>
            <a:xfrm>
              <a:off x="6896870" y="327660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4</a:t>
              </a:r>
              <a:endParaRPr lang="en-US" sz="2800" dirty="0">
                <a:solidFill>
                  <a:srgbClr val="FF0000"/>
                </a:solidFill>
              </a:endParaRPr>
            </a:p>
          </p:txBody>
        </p:sp>
      </p:grpSp>
      <p:grpSp>
        <p:nvGrpSpPr>
          <p:cNvPr id="39" name="Group 38"/>
          <p:cNvGrpSpPr/>
          <p:nvPr/>
        </p:nvGrpSpPr>
        <p:grpSpPr>
          <a:xfrm>
            <a:off x="6766254" y="4495800"/>
            <a:ext cx="652744" cy="1332131"/>
            <a:chOff x="6577115" y="4953000"/>
            <a:chExt cx="652744" cy="1332131"/>
          </a:xfrm>
        </p:grpSpPr>
        <p:sp>
          <p:nvSpPr>
            <p:cNvPr id="40" name="Down Arrow 39"/>
            <p:cNvSpPr/>
            <p:nvPr/>
          </p:nvSpPr>
          <p:spPr>
            <a:xfrm rot="10800000">
              <a:off x="6880627" y="4953000"/>
              <a:ext cx="45719" cy="640074"/>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577115" y="5638800"/>
              <a:ext cx="652744" cy="646331"/>
            </a:xfrm>
            <a:prstGeom prst="rect">
              <a:avLst/>
            </a:prstGeom>
            <a:noFill/>
          </p:spPr>
          <p:txBody>
            <a:bodyPr wrap="none" rtlCol="0">
              <a:spAutoFit/>
            </a:bodyPr>
            <a:lstStyle/>
            <a:p>
              <a:pPr algn="ctr"/>
              <a:r>
                <a:rPr lang="en-US" dirty="0" smtClean="0">
                  <a:solidFill>
                    <a:srgbClr val="FF0000"/>
                  </a:solidFill>
                </a:rPr>
                <a:t>???</a:t>
              </a:r>
            </a:p>
            <a:p>
              <a:pPr algn="ctr"/>
              <a:r>
                <a:rPr lang="en-US" dirty="0" smtClean="0">
                  <a:solidFill>
                    <a:srgbClr val="FF0000"/>
                  </a:solidFill>
                </a:rPr>
                <a:t>2025</a:t>
              </a:r>
              <a:endParaRPr lang="en-US" dirty="0">
                <a:solidFill>
                  <a:srgbClr val="FF0000"/>
                </a:solidFill>
              </a:endParaRPr>
            </a:p>
          </p:txBody>
        </p:sp>
      </p:grpSp>
    </p:spTree>
    <p:extLst>
      <p:ext uri="{BB962C8B-B14F-4D97-AF65-F5344CB8AC3E}">
        <p14:creationId xmlns:p14="http://schemas.microsoft.com/office/powerpoint/2010/main" val="522085977"/>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0-#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42" presetClass="entr" presetSubtype="0"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500"/>
                                        <p:tgtEl>
                                          <p:spTgt spid="39"/>
                                        </p:tgtEl>
                                      </p:cBhvr>
                                    </p:animEffect>
                                    <p:anim calcmode="lin" valueType="num">
                                      <p:cBhvr>
                                        <p:cTn id="13" dur="1500" fill="hold"/>
                                        <p:tgtEl>
                                          <p:spTgt spid="39"/>
                                        </p:tgtEl>
                                        <p:attrNameLst>
                                          <p:attrName>ppt_x</p:attrName>
                                        </p:attrNameLst>
                                      </p:cBhvr>
                                      <p:tavLst>
                                        <p:tav tm="0">
                                          <p:val>
                                            <p:strVal val="#ppt_x"/>
                                          </p:val>
                                        </p:tav>
                                        <p:tav tm="100000">
                                          <p:val>
                                            <p:strVal val="#ppt_x"/>
                                          </p:val>
                                        </p:tav>
                                      </p:tavLst>
                                    </p:anim>
                                    <p:anim calcmode="lin" valueType="num">
                                      <p:cBhvr>
                                        <p:cTn id="14" dur="1500" fill="hold"/>
                                        <p:tgtEl>
                                          <p:spTgt spid="39"/>
                                        </p:tgtEl>
                                        <p:attrNameLst>
                                          <p:attrName>ppt_y</p:attrName>
                                        </p:attrNameLst>
                                      </p:cBhvr>
                                      <p:tavLst>
                                        <p:tav tm="0">
                                          <p:val>
                                            <p:strVal val="#ppt_y+.1"/>
                                          </p:val>
                                        </p:tav>
                                        <p:tav tm="100000">
                                          <p:val>
                                            <p:strVal val="#ppt_y"/>
                                          </p:val>
                                        </p:tav>
                                      </p:tavLst>
                                    </p:anim>
                                  </p:childTnLst>
                                </p:cTn>
                              </p:par>
                            </p:childTnLst>
                          </p:cTn>
                        </p:par>
                        <p:par>
                          <p:cTn id="15" fill="hold">
                            <p:stCondLst>
                              <p:cond delay="4500"/>
                            </p:stCondLst>
                            <p:childTnLst>
                              <p:par>
                                <p:cTn id="16" presetID="31"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3657600" y="2362200"/>
            <a:ext cx="2133918" cy="4708981"/>
          </a:xfrm>
          <a:prstGeom prst="rect">
            <a:avLst/>
          </a:prstGeom>
          <a:noFill/>
        </p:spPr>
        <p:txBody>
          <a:bodyPr wrap="none" rtlCol="0">
            <a:spAutoFit/>
          </a:bodyPr>
          <a:lstStyle/>
          <a:p>
            <a:r>
              <a:rPr lang="en-US" sz="30000" dirty="0" smtClean="0"/>
              <a:t>5</a:t>
            </a:r>
            <a:endParaRPr lang="en-US" sz="30000" dirty="0"/>
          </a:p>
        </p:txBody>
      </p:sp>
      <p:sp>
        <p:nvSpPr>
          <p:cNvPr id="8" name="Title 1"/>
          <p:cNvSpPr txBox="1">
            <a:spLocks/>
          </p:cNvSpPr>
          <p:nvPr/>
        </p:nvSpPr>
        <p:spPr>
          <a:xfrm>
            <a:off x="457200" y="708818"/>
            <a:ext cx="8229600" cy="2796381"/>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600" dirty="0" smtClean="0"/>
              <a:t>PHASE 5	   2030+</a:t>
            </a:r>
            <a:br>
              <a:rPr lang="en-US" sz="7600" dirty="0" smtClean="0"/>
            </a:br>
            <a:r>
              <a:rPr lang="en-US" sz="17800" dirty="0" smtClean="0"/>
              <a:t>SOCIETY, EARTH, </a:t>
            </a:r>
          </a:p>
          <a:p>
            <a:r>
              <a:rPr lang="en-US" sz="17800" dirty="0" smtClean="0"/>
              <a:t>TECHNOLOGY</a:t>
            </a:r>
            <a:endParaRPr lang="en-US" sz="17800" dirty="0"/>
          </a:p>
        </p:txBody>
      </p:sp>
    </p:spTree>
    <p:extLst>
      <p:ext uri="{BB962C8B-B14F-4D97-AF65-F5344CB8AC3E}">
        <p14:creationId xmlns:p14="http://schemas.microsoft.com/office/powerpoint/2010/main" val="3449827909"/>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372159"/>
            <a:ext cx="7543800" cy="646331"/>
          </a:xfrm>
          <a:prstGeom prst="rect">
            <a:avLst/>
          </a:prstGeom>
          <a:noFill/>
        </p:spPr>
        <p:txBody>
          <a:bodyPr wrap="square" rtlCol="0">
            <a:spAutoFit/>
          </a:bodyPr>
          <a:lstStyle/>
          <a:p>
            <a:pPr algn="ctr"/>
            <a:r>
              <a:rPr lang="en-US" sz="3600" dirty="0" smtClean="0"/>
              <a:t>The BIG Question</a:t>
            </a:r>
            <a:endParaRPr lang="en-US" sz="3600" dirty="0"/>
          </a:p>
        </p:txBody>
      </p:sp>
      <p:sp>
        <p:nvSpPr>
          <p:cNvPr id="3" name="TextBox 2"/>
          <p:cNvSpPr txBox="1"/>
          <p:nvPr/>
        </p:nvSpPr>
        <p:spPr>
          <a:xfrm>
            <a:off x="829804" y="1247209"/>
            <a:ext cx="5570995" cy="1815882"/>
          </a:xfrm>
          <a:prstGeom prst="rect">
            <a:avLst/>
          </a:prstGeom>
          <a:noFill/>
        </p:spPr>
        <p:txBody>
          <a:bodyPr wrap="square" rtlCol="0">
            <a:spAutoFit/>
          </a:bodyPr>
          <a:lstStyle/>
          <a:p>
            <a:r>
              <a:rPr lang="en-US" sz="2800" dirty="0" smtClean="0">
                <a:solidFill>
                  <a:srgbClr val="0000FF"/>
                </a:solidFill>
              </a:rPr>
              <a:t>What </a:t>
            </a:r>
            <a:r>
              <a:rPr lang="en-US" sz="2800" dirty="0">
                <a:solidFill>
                  <a:srgbClr val="0000FF"/>
                </a:solidFill>
              </a:rPr>
              <a:t>will </a:t>
            </a:r>
            <a:r>
              <a:rPr lang="en-US" sz="2800" dirty="0" smtClean="0">
                <a:solidFill>
                  <a:srgbClr val="0000FF"/>
                </a:solidFill>
              </a:rPr>
              <a:t>DX be in 25 years?</a:t>
            </a:r>
            <a:endParaRPr lang="en-US" sz="2800" dirty="0">
              <a:solidFill>
                <a:srgbClr val="0000FF"/>
              </a:solidFill>
            </a:endParaRPr>
          </a:p>
          <a:p>
            <a:pPr marL="457200" indent="-457200">
              <a:buFont typeface="Wingdings" panose="05000000000000000000" pitchFamily="2" charset="2"/>
              <a:buChar char="ü"/>
            </a:pPr>
            <a:r>
              <a:rPr lang="en-US" sz="2800" dirty="0" smtClean="0"/>
              <a:t> Relevance to social concerns</a:t>
            </a:r>
            <a:endParaRPr lang="en-US" sz="2800" dirty="0"/>
          </a:p>
          <a:p>
            <a:pPr marL="457200" indent="-457200">
              <a:buFont typeface="Wingdings" panose="05000000000000000000" pitchFamily="2" charset="2"/>
              <a:buChar char="ü"/>
            </a:pPr>
            <a:r>
              <a:rPr lang="en-US" sz="2800" dirty="0" smtClean="0"/>
              <a:t> Integration </a:t>
            </a:r>
            <a:r>
              <a:rPr lang="en-US" sz="2800" dirty="0"/>
              <a:t>with </a:t>
            </a:r>
            <a:r>
              <a:rPr lang="en-US" sz="2800" dirty="0" smtClean="0"/>
              <a:t>other programs</a:t>
            </a:r>
            <a:endParaRPr lang="en-US" sz="2800" dirty="0"/>
          </a:p>
          <a:p>
            <a:pPr marL="457200" indent="-457200">
              <a:buFont typeface="Wingdings" panose="05000000000000000000" pitchFamily="2" charset="2"/>
              <a:buChar char="ü"/>
            </a:pPr>
            <a:r>
              <a:rPr lang="en-US" sz="2800" dirty="0" smtClean="0"/>
              <a:t> Promoting causes or activities</a:t>
            </a:r>
            <a:endParaRPr lang="en-US" sz="2800" dirty="0"/>
          </a:p>
        </p:txBody>
      </p:sp>
      <p:sp>
        <p:nvSpPr>
          <p:cNvPr id="4" name="TextBox 3"/>
          <p:cNvSpPr txBox="1"/>
          <p:nvPr/>
        </p:nvSpPr>
        <p:spPr>
          <a:xfrm>
            <a:off x="914400" y="3352800"/>
            <a:ext cx="4495800" cy="1815882"/>
          </a:xfrm>
          <a:prstGeom prst="rect">
            <a:avLst/>
          </a:prstGeom>
          <a:noFill/>
        </p:spPr>
        <p:txBody>
          <a:bodyPr wrap="square" rtlCol="0">
            <a:spAutoFit/>
          </a:bodyPr>
          <a:lstStyle/>
          <a:p>
            <a:r>
              <a:rPr lang="en-US" sz="2800" dirty="0">
                <a:solidFill>
                  <a:srgbClr val="0000FF"/>
                </a:solidFill>
              </a:rPr>
              <a:t>Analogous activities</a:t>
            </a:r>
          </a:p>
          <a:p>
            <a:pPr marL="457200" indent="-457200">
              <a:buFont typeface="Wingdings" panose="05000000000000000000" pitchFamily="2" charset="2"/>
              <a:buChar char="ü"/>
            </a:pPr>
            <a:r>
              <a:rPr lang="en-US" sz="2800" dirty="0" smtClean="0"/>
              <a:t> Space program</a:t>
            </a:r>
            <a:endParaRPr lang="en-US" sz="2800" dirty="0"/>
          </a:p>
          <a:p>
            <a:pPr marL="457200" indent="-457200">
              <a:buFont typeface="Wingdings" panose="05000000000000000000" pitchFamily="2" charset="2"/>
              <a:buChar char="ü"/>
            </a:pPr>
            <a:r>
              <a:rPr lang="en-US" sz="2800" dirty="0" smtClean="0"/>
              <a:t> Sports </a:t>
            </a:r>
            <a:r>
              <a:rPr lang="en-US" sz="2800" dirty="0"/>
              <a:t>events</a:t>
            </a:r>
          </a:p>
          <a:p>
            <a:pPr marL="457200" indent="-457200">
              <a:buFont typeface="Wingdings" panose="05000000000000000000" pitchFamily="2" charset="2"/>
              <a:buChar char="ü"/>
            </a:pPr>
            <a:r>
              <a:rPr lang="en-US" sz="2800" dirty="0" smtClean="0"/>
              <a:t> Auto races  </a:t>
            </a:r>
            <a:endParaRPr lang="en-US" sz="2800" dirty="0"/>
          </a:p>
        </p:txBody>
      </p:sp>
      <p:pic>
        <p:nvPicPr>
          <p:cNvPr id="56323" name="Picture 3" descr="N:\__HD_2016_POST-EXPEDITION\__HD_2016_PPT\_PPT__HD_2016_Visalia_Future_DXing_DXpeditions\6. images\5. Phase 5\HuracanG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2127" y="4827722"/>
            <a:ext cx="2705100" cy="1370033"/>
          </a:xfrm>
          <a:prstGeom prst="rect">
            <a:avLst/>
          </a:prstGeom>
          <a:noFill/>
          <a:extLst>
            <a:ext uri="{909E8E84-426E-40DD-AFC4-6F175D3DCCD1}">
              <a14:hiddenFill xmlns:a14="http://schemas.microsoft.com/office/drawing/2010/main">
                <a:solidFill>
                  <a:srgbClr val="FFFFFF"/>
                </a:solidFill>
              </a14:hiddenFill>
            </a:ext>
          </a:extLst>
        </p:spPr>
      </p:pic>
      <p:pic>
        <p:nvPicPr>
          <p:cNvPr id="56325" name="Picture 5" descr="N:\__HD_2016_POST-EXPEDITION\__HD_2016_PPT\_PPT__HD_2016_Visalia_Future_DXing_DXpeditions\6. images\5. Phase 5\6bbabee444487d210eee603c6aff75b01_pro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9043" y="1143000"/>
            <a:ext cx="1776369" cy="1893778"/>
          </a:xfrm>
          <a:prstGeom prst="rect">
            <a:avLst/>
          </a:prstGeom>
          <a:noFill/>
          <a:extLst>
            <a:ext uri="{909E8E84-426E-40DD-AFC4-6F175D3DCCD1}">
              <a14:hiddenFill xmlns:a14="http://schemas.microsoft.com/office/drawing/2010/main">
                <a:solidFill>
                  <a:srgbClr val="FFFFFF"/>
                </a:solidFill>
              </a14:hiddenFill>
            </a:ext>
          </a:extLst>
        </p:spPr>
      </p:pic>
      <p:pic>
        <p:nvPicPr>
          <p:cNvPr id="56326" name="Picture 6" descr="N:\__HD_2016_POST-EXPEDITION\__HD_2016_PPT\_PPT__HD_2016_Visalia_Future_DXing_DXpeditions\6. images\5. Phase 5\Venues-of-Important-Sports-Events_B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345" y="3179976"/>
            <a:ext cx="2259305" cy="155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619957"/>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8400" y="1371600"/>
            <a:ext cx="4800599" cy="4385816"/>
          </a:xfrm>
          <a:prstGeom prst="rect">
            <a:avLst/>
          </a:prstGeom>
        </p:spPr>
        <p:txBody>
          <a:bodyPr wrap="square">
            <a:spAutoFit/>
          </a:bodyPr>
          <a:lstStyle/>
          <a:p>
            <a:r>
              <a:rPr lang="en-US" sz="2400" dirty="0" smtClean="0"/>
              <a:t>Distance </a:t>
            </a:r>
            <a:r>
              <a:rPr lang="en-US" sz="2400" dirty="0"/>
              <a:t>as an issue is </a:t>
            </a:r>
            <a:r>
              <a:rPr lang="en-US" sz="2400" dirty="0" smtClean="0"/>
              <a:t>devalued: </a:t>
            </a:r>
            <a:r>
              <a:rPr lang="en-US" sz="2800" dirty="0"/>
              <a:t>	</a:t>
            </a:r>
            <a:endParaRPr lang="en-US" sz="2800" dirty="0" smtClean="0"/>
          </a:p>
          <a:p>
            <a:endParaRPr lang="en-US" sz="1200" dirty="0"/>
          </a:p>
          <a:p>
            <a:pPr algn="ctr"/>
            <a:r>
              <a:rPr lang="en-US" sz="4000" dirty="0" smtClean="0">
                <a:solidFill>
                  <a:srgbClr val="FF0000"/>
                </a:solidFill>
              </a:rPr>
              <a:t>DX</a:t>
            </a:r>
            <a:r>
              <a:rPr lang="en-US" sz="4000" dirty="0">
                <a:solidFill>
                  <a:srgbClr val="FF0000"/>
                </a:solidFill>
              </a:rPr>
              <a:t> → </a:t>
            </a:r>
            <a:r>
              <a:rPr lang="en-US" sz="4000" dirty="0" smtClean="0">
                <a:solidFill>
                  <a:srgbClr val="FF0000"/>
                </a:solidFill>
              </a:rPr>
              <a:t>X</a:t>
            </a:r>
            <a:endParaRPr lang="en-US" sz="4000" dirty="0">
              <a:solidFill>
                <a:srgbClr val="FF0000"/>
              </a:solidFill>
            </a:endParaRPr>
          </a:p>
          <a:p>
            <a:endParaRPr lang="en-US" sz="1100" dirty="0" smtClean="0"/>
          </a:p>
          <a:p>
            <a:r>
              <a:rPr lang="en-US" sz="2400" dirty="0" smtClean="0"/>
              <a:t>The </a:t>
            </a:r>
            <a:r>
              <a:rPr lang="en-US" sz="2400" dirty="0"/>
              <a:t>future of DXing and </a:t>
            </a:r>
            <a:r>
              <a:rPr lang="en-US" sz="2400" dirty="0" smtClean="0"/>
              <a:t>DXpeditions</a:t>
            </a:r>
          </a:p>
          <a:p>
            <a:r>
              <a:rPr lang="en-US" sz="1200" dirty="0" smtClean="0"/>
              <a:t>	</a:t>
            </a:r>
            <a:endParaRPr lang="en-US" sz="2800" dirty="0" smtClean="0"/>
          </a:p>
          <a:p>
            <a:pPr algn="ctr"/>
            <a:r>
              <a:rPr lang="en-US" sz="2800" dirty="0" smtClean="0">
                <a:solidFill>
                  <a:srgbClr val="0000FF"/>
                </a:solidFill>
              </a:rPr>
              <a:t>Society (S)</a:t>
            </a:r>
          </a:p>
          <a:p>
            <a:pPr algn="ctr"/>
            <a:r>
              <a:rPr lang="en-US" sz="2800" dirty="0" smtClean="0">
                <a:solidFill>
                  <a:srgbClr val="0000FF"/>
                </a:solidFill>
              </a:rPr>
              <a:t>Earth </a:t>
            </a:r>
            <a:r>
              <a:rPr lang="en-US" sz="2800" dirty="0">
                <a:solidFill>
                  <a:srgbClr val="0000FF"/>
                </a:solidFill>
              </a:rPr>
              <a:t>(E</a:t>
            </a:r>
            <a:r>
              <a:rPr lang="en-US" sz="2800" dirty="0" smtClean="0">
                <a:solidFill>
                  <a:srgbClr val="0000FF"/>
                </a:solidFill>
              </a:rPr>
              <a:t>)</a:t>
            </a:r>
            <a:endParaRPr lang="en-US" sz="2800" dirty="0">
              <a:solidFill>
                <a:srgbClr val="0000FF"/>
              </a:solidFill>
            </a:endParaRPr>
          </a:p>
          <a:p>
            <a:pPr algn="ctr"/>
            <a:r>
              <a:rPr lang="en-US" sz="2800" dirty="0" smtClean="0">
                <a:solidFill>
                  <a:srgbClr val="0000FF"/>
                </a:solidFill>
              </a:rPr>
              <a:t>Technology </a:t>
            </a:r>
            <a:r>
              <a:rPr lang="en-US" sz="2800" dirty="0">
                <a:solidFill>
                  <a:srgbClr val="0000FF"/>
                </a:solidFill>
              </a:rPr>
              <a:t>(T</a:t>
            </a:r>
            <a:r>
              <a:rPr lang="en-US" sz="2800" dirty="0" smtClean="0">
                <a:solidFill>
                  <a:srgbClr val="0000FF"/>
                </a:solidFill>
              </a:rPr>
              <a:t>)</a:t>
            </a:r>
          </a:p>
          <a:p>
            <a:pPr algn="ctr"/>
            <a:endParaRPr lang="en-US" sz="2800" dirty="0">
              <a:solidFill>
                <a:srgbClr val="0000FF"/>
              </a:solidFill>
            </a:endParaRPr>
          </a:p>
          <a:p>
            <a:pPr algn="ctr"/>
            <a:r>
              <a:rPr lang="en-US" sz="4000" dirty="0" smtClean="0">
                <a:solidFill>
                  <a:srgbClr val="FF0000"/>
                </a:solidFill>
              </a:rPr>
              <a:t>X ≡ </a:t>
            </a:r>
            <a:r>
              <a:rPr lang="en-US" sz="4000" dirty="0">
                <a:solidFill>
                  <a:srgbClr val="FF0000"/>
                </a:solidFill>
              </a:rPr>
              <a:t>{</a:t>
            </a:r>
            <a:r>
              <a:rPr lang="en-US" sz="4000" dirty="0" smtClean="0">
                <a:solidFill>
                  <a:srgbClr val="FF0000"/>
                </a:solidFill>
              </a:rPr>
              <a:t>S,E,T} ≡ SET</a:t>
            </a:r>
            <a:endParaRPr lang="en-US" sz="4000" dirty="0">
              <a:solidFill>
                <a:srgbClr val="FF0000"/>
              </a:solidFill>
            </a:endParaRPr>
          </a:p>
        </p:txBody>
      </p:sp>
      <p:sp>
        <p:nvSpPr>
          <p:cNvPr id="11" name="TextBox 10"/>
          <p:cNvSpPr txBox="1"/>
          <p:nvPr/>
        </p:nvSpPr>
        <p:spPr>
          <a:xfrm>
            <a:off x="800100" y="372159"/>
            <a:ext cx="7543800" cy="646331"/>
          </a:xfrm>
          <a:prstGeom prst="rect">
            <a:avLst/>
          </a:prstGeom>
          <a:noFill/>
        </p:spPr>
        <p:txBody>
          <a:bodyPr wrap="square" rtlCol="0">
            <a:spAutoFit/>
          </a:bodyPr>
          <a:lstStyle/>
          <a:p>
            <a:pPr algn="ctr"/>
            <a:r>
              <a:rPr lang="en-US" sz="3600" dirty="0" smtClean="0"/>
              <a:t>The Devaluation of Distance</a:t>
            </a:r>
            <a:endParaRPr lang="en-US" sz="3600" dirty="0"/>
          </a:p>
        </p:txBody>
      </p:sp>
      <p:sp>
        <p:nvSpPr>
          <p:cNvPr id="2" name="TextBox 1"/>
          <p:cNvSpPr txBox="1"/>
          <p:nvPr/>
        </p:nvSpPr>
        <p:spPr>
          <a:xfrm>
            <a:off x="2760661" y="3656841"/>
            <a:ext cx="756937" cy="646331"/>
          </a:xfrm>
          <a:prstGeom prst="rect">
            <a:avLst/>
          </a:prstGeom>
          <a:noFill/>
        </p:spPr>
        <p:txBody>
          <a:bodyPr wrap="none" rtlCol="0">
            <a:spAutoFit/>
          </a:bodyPr>
          <a:lstStyle/>
          <a:p>
            <a:pPr algn="ctr"/>
            <a:r>
              <a:rPr lang="en-US" sz="3600" dirty="0" smtClean="0">
                <a:solidFill>
                  <a:srgbClr val="FF0000"/>
                </a:solidFill>
              </a:rPr>
              <a:t>X =</a:t>
            </a:r>
            <a:endParaRPr lang="en-US" sz="9600" dirty="0">
              <a:solidFill>
                <a:srgbClr val="0000FF"/>
              </a:solidFill>
            </a:endParaRPr>
          </a:p>
        </p:txBody>
      </p:sp>
      <p:sp>
        <p:nvSpPr>
          <p:cNvPr id="6" name="Double Brace 5"/>
          <p:cNvSpPr/>
          <p:nvPr/>
        </p:nvSpPr>
        <p:spPr>
          <a:xfrm>
            <a:off x="3534569" y="3370406"/>
            <a:ext cx="2637631" cy="1219200"/>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0000FF"/>
              </a:solidFill>
            </a:endParaRPr>
          </a:p>
        </p:txBody>
      </p:sp>
    </p:spTree>
    <p:extLst>
      <p:ext uri="{BB962C8B-B14F-4D97-AF65-F5344CB8AC3E}">
        <p14:creationId xmlns:p14="http://schemas.microsoft.com/office/powerpoint/2010/main" val="763108423"/>
      </p:ext>
    </p:extLst>
  </p:cSld>
  <p:clrMapOvr>
    <a:masterClrMapping/>
  </p:clrMapOvr>
  <mc:AlternateContent xmlns:mc="http://schemas.openxmlformats.org/markup-compatibility/2006">
    <mc:Choice xmlns:p14="http://schemas.microsoft.com/office/powerpoint/2010/main" Requires="p14">
      <p:transition spd="med" p14:dur="700" advTm="12000">
        <p:fade/>
      </p:transition>
    </mc:Choice>
    <mc:Fallback>
      <p:transition spd="med" advTm="12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1295400"/>
            <a:ext cx="5867400" cy="4832092"/>
          </a:xfrm>
          <a:prstGeom prst="rect">
            <a:avLst/>
          </a:prstGeom>
        </p:spPr>
        <p:txBody>
          <a:bodyPr wrap="square">
            <a:spAutoFit/>
          </a:bodyPr>
          <a:lstStyle/>
          <a:p>
            <a:r>
              <a:rPr lang="en-US" sz="2800" dirty="0" smtClean="0">
                <a:solidFill>
                  <a:srgbClr val="0000FF"/>
                </a:solidFill>
              </a:rPr>
              <a:t>Combining DX with promoting </a:t>
            </a:r>
            <a:r>
              <a:rPr lang="en-US" sz="2800" dirty="0">
                <a:solidFill>
                  <a:srgbClr val="0000FF"/>
                </a:solidFill>
              </a:rPr>
              <a:t>causes</a:t>
            </a:r>
          </a:p>
          <a:p>
            <a:pPr marL="342900" indent="-342900">
              <a:buFont typeface="Wingdings" panose="05000000000000000000" pitchFamily="2" charset="2"/>
              <a:buChar char="ü"/>
            </a:pPr>
            <a:r>
              <a:rPr lang="en-US" sz="2000" dirty="0"/>
              <a:t>Administration of justice</a:t>
            </a:r>
          </a:p>
          <a:p>
            <a:pPr marL="342900" indent="-342900">
              <a:buFont typeface="Wingdings" panose="05000000000000000000" pitchFamily="2" charset="2"/>
              <a:buChar char="ü"/>
            </a:pPr>
            <a:r>
              <a:rPr lang="en-US" sz="2000" dirty="0"/>
              <a:t>Climate change</a:t>
            </a:r>
          </a:p>
          <a:p>
            <a:pPr marL="342900" indent="-342900">
              <a:buFont typeface="Wingdings" panose="05000000000000000000" pitchFamily="2" charset="2"/>
              <a:buChar char="ü"/>
            </a:pPr>
            <a:r>
              <a:rPr lang="en-US" sz="2000" dirty="0"/>
              <a:t>Disadvantaged persons</a:t>
            </a:r>
          </a:p>
          <a:p>
            <a:pPr marL="342900" indent="-342900">
              <a:buFont typeface="Wingdings" panose="05000000000000000000" pitchFamily="2" charset="2"/>
              <a:buChar char="ü"/>
            </a:pPr>
            <a:r>
              <a:rPr lang="en-US" sz="2000" dirty="0"/>
              <a:t>Energy supply</a:t>
            </a:r>
          </a:p>
          <a:p>
            <a:pPr marL="342900" indent="-342900">
              <a:buFont typeface="Wingdings" panose="05000000000000000000" pitchFamily="2" charset="2"/>
              <a:buChar char="ü"/>
            </a:pPr>
            <a:r>
              <a:rPr lang="en-US" sz="2000" dirty="0"/>
              <a:t>Health care</a:t>
            </a:r>
          </a:p>
          <a:p>
            <a:pPr marL="342900" indent="-342900">
              <a:buFont typeface="Wingdings" panose="05000000000000000000" pitchFamily="2" charset="2"/>
              <a:buChar char="ü"/>
            </a:pPr>
            <a:r>
              <a:rPr lang="en-US" sz="2000" dirty="0"/>
              <a:t>Natural resources</a:t>
            </a:r>
          </a:p>
          <a:p>
            <a:pPr marL="342900" indent="-342900">
              <a:buFont typeface="Wingdings" panose="05000000000000000000" pitchFamily="2" charset="2"/>
              <a:buChar char="ü"/>
            </a:pPr>
            <a:r>
              <a:rPr lang="en-US" sz="2000" dirty="0"/>
              <a:t>Pandemics</a:t>
            </a:r>
          </a:p>
          <a:p>
            <a:pPr marL="342900" indent="-342900">
              <a:buFont typeface="Wingdings" panose="05000000000000000000" pitchFamily="2" charset="2"/>
              <a:buChar char="ü"/>
            </a:pPr>
            <a:r>
              <a:rPr lang="en-US" sz="2000" dirty="0"/>
              <a:t>Poverty and malnutrition</a:t>
            </a:r>
          </a:p>
          <a:p>
            <a:pPr marL="342900" indent="-342900">
              <a:buFont typeface="Wingdings" panose="05000000000000000000" pitchFamily="2" charset="2"/>
              <a:buChar char="ü"/>
            </a:pPr>
            <a:r>
              <a:rPr lang="en-US" sz="2000" dirty="0"/>
              <a:t>Preservation of </a:t>
            </a:r>
            <a:r>
              <a:rPr lang="en-US" sz="2000" dirty="0" smtClean="0"/>
              <a:t>history</a:t>
            </a:r>
            <a:endParaRPr lang="en-US" sz="2000" dirty="0"/>
          </a:p>
          <a:p>
            <a:pPr marL="342900" indent="-342900">
              <a:buFont typeface="Wingdings" panose="05000000000000000000" pitchFamily="2" charset="2"/>
              <a:buChar char="ü"/>
            </a:pPr>
            <a:r>
              <a:rPr lang="en-US" sz="2000" dirty="0"/>
              <a:t>Racial issues</a:t>
            </a:r>
          </a:p>
          <a:p>
            <a:pPr marL="342900" indent="-342900">
              <a:buFont typeface="Wingdings" panose="05000000000000000000" pitchFamily="2" charset="2"/>
              <a:buChar char="ü"/>
            </a:pPr>
            <a:r>
              <a:rPr lang="en-US" sz="2000" dirty="0"/>
              <a:t>Scientific research</a:t>
            </a:r>
          </a:p>
          <a:p>
            <a:pPr marL="342900" indent="-342900">
              <a:buFont typeface="Wingdings" panose="05000000000000000000" pitchFamily="2" charset="2"/>
              <a:buChar char="ü"/>
            </a:pPr>
            <a:r>
              <a:rPr lang="en-US" sz="2000" dirty="0"/>
              <a:t>Stability of government</a:t>
            </a:r>
          </a:p>
          <a:p>
            <a:pPr marL="342900" indent="-342900">
              <a:buFont typeface="Wingdings" panose="05000000000000000000" pitchFamily="2" charset="2"/>
              <a:buChar char="ü"/>
            </a:pPr>
            <a:r>
              <a:rPr lang="en-US" sz="2000" dirty="0"/>
              <a:t>Wildlife protection</a:t>
            </a:r>
          </a:p>
          <a:p>
            <a:pPr marL="342900" indent="-342900">
              <a:buFont typeface="Wingdings" panose="05000000000000000000" pitchFamily="2" charset="2"/>
              <a:buChar char="ü"/>
            </a:pPr>
            <a:r>
              <a:rPr lang="en-US" sz="2000" dirty="0"/>
              <a:t>World peace</a:t>
            </a:r>
          </a:p>
        </p:txBody>
      </p:sp>
      <p:sp>
        <p:nvSpPr>
          <p:cNvPr id="4" name="TextBox 3"/>
          <p:cNvSpPr txBox="1"/>
          <p:nvPr/>
        </p:nvSpPr>
        <p:spPr>
          <a:xfrm>
            <a:off x="800100" y="372159"/>
            <a:ext cx="7543800" cy="646331"/>
          </a:xfrm>
          <a:prstGeom prst="rect">
            <a:avLst/>
          </a:prstGeom>
          <a:noFill/>
        </p:spPr>
        <p:txBody>
          <a:bodyPr wrap="square" rtlCol="0">
            <a:spAutoFit/>
          </a:bodyPr>
          <a:lstStyle/>
          <a:p>
            <a:pPr algn="ctr"/>
            <a:r>
              <a:rPr lang="en-US" sz="3600" dirty="0" smtClean="0"/>
              <a:t>What to think about</a:t>
            </a:r>
            <a:endParaRPr lang="en-US" sz="3600" dirty="0"/>
          </a:p>
        </p:txBody>
      </p:sp>
    </p:spTree>
    <p:extLst>
      <p:ext uri="{BB962C8B-B14F-4D97-AF65-F5344CB8AC3E}">
        <p14:creationId xmlns:p14="http://schemas.microsoft.com/office/powerpoint/2010/main" val="2668378152"/>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_DXA_Book\_DXA_COVER\KY6R DXCC chart\KY6R chart_pro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1661" y="1482672"/>
            <a:ext cx="7946857" cy="369960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00100" y="372159"/>
            <a:ext cx="7543800" cy="646331"/>
          </a:xfrm>
          <a:prstGeom prst="rect">
            <a:avLst/>
          </a:prstGeom>
          <a:noFill/>
        </p:spPr>
        <p:txBody>
          <a:bodyPr wrap="square" rtlCol="0">
            <a:spAutoFit/>
          </a:bodyPr>
          <a:lstStyle/>
          <a:p>
            <a:pPr algn="ctr"/>
            <a:r>
              <a:rPr lang="en-US" sz="3600" dirty="0"/>
              <a:t>The Phases of DX</a:t>
            </a:r>
          </a:p>
        </p:txBody>
      </p:sp>
      <p:sp>
        <p:nvSpPr>
          <p:cNvPr id="45" name="Right Arrow 44"/>
          <p:cNvSpPr/>
          <p:nvPr/>
        </p:nvSpPr>
        <p:spPr>
          <a:xfrm>
            <a:off x="7119320" y="4134609"/>
            <a:ext cx="1694119"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09600" y="3336330"/>
            <a:ext cx="8662244" cy="2501934"/>
            <a:chOff x="-609600" y="3336330"/>
            <a:chExt cx="8662244" cy="2501934"/>
          </a:xfrm>
        </p:grpSpPr>
        <p:grpSp>
          <p:nvGrpSpPr>
            <p:cNvPr id="13" name="Group 12"/>
            <p:cNvGrpSpPr/>
            <p:nvPr/>
          </p:nvGrpSpPr>
          <p:grpSpPr>
            <a:xfrm>
              <a:off x="5683865" y="4495800"/>
              <a:ext cx="822661" cy="1332131"/>
              <a:chOff x="6492156" y="4384047"/>
              <a:chExt cx="822661" cy="1332131"/>
            </a:xfrm>
          </p:grpSpPr>
          <p:sp>
            <p:nvSpPr>
              <p:cNvPr id="14" name="Down Arrow 13"/>
              <p:cNvSpPr/>
              <p:nvPr/>
            </p:nvSpPr>
            <p:spPr>
              <a:xfrm rot="10800000">
                <a:off x="6880627" y="4384047"/>
                <a:ext cx="45719" cy="640074"/>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492156" y="5069847"/>
                <a:ext cx="822661" cy="646331"/>
              </a:xfrm>
              <a:prstGeom prst="rect">
                <a:avLst/>
              </a:prstGeom>
              <a:noFill/>
            </p:spPr>
            <p:txBody>
              <a:bodyPr wrap="none" rtlCol="0">
                <a:spAutoFit/>
              </a:bodyPr>
              <a:lstStyle/>
              <a:p>
                <a:pPr algn="ctr"/>
                <a:r>
                  <a:rPr lang="en-US" dirty="0" smtClean="0">
                    <a:solidFill>
                      <a:srgbClr val="FF0000"/>
                    </a:solidFill>
                  </a:rPr>
                  <a:t>VKØEK</a:t>
                </a:r>
              </a:p>
              <a:p>
                <a:pPr algn="ctr"/>
                <a:r>
                  <a:rPr lang="en-US" dirty="0" smtClean="0">
                    <a:solidFill>
                      <a:srgbClr val="FF0000"/>
                    </a:solidFill>
                  </a:rPr>
                  <a:t>2015</a:t>
                </a:r>
                <a:endParaRPr lang="en-US" dirty="0">
                  <a:solidFill>
                    <a:srgbClr val="FF0000"/>
                  </a:solidFill>
                </a:endParaRPr>
              </a:p>
            </p:txBody>
          </p:sp>
        </p:grpSp>
        <p:sp>
          <p:nvSpPr>
            <p:cNvPr id="9" name="Right Arrow 8"/>
            <p:cNvSpPr/>
            <p:nvPr/>
          </p:nvSpPr>
          <p:spPr>
            <a:xfrm>
              <a:off x="-609600" y="4129634"/>
              <a:ext cx="8662244"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4751908" y="4495800"/>
              <a:ext cx="652743" cy="1332131"/>
              <a:chOff x="6622523" y="4384047"/>
              <a:chExt cx="652743" cy="1332131"/>
            </a:xfrm>
          </p:grpSpPr>
          <p:sp>
            <p:nvSpPr>
              <p:cNvPr id="23" name="Down Arrow 22"/>
              <p:cNvSpPr/>
              <p:nvPr/>
            </p:nvSpPr>
            <p:spPr>
              <a:xfrm rot="10800000">
                <a:off x="6926035" y="4384047"/>
                <a:ext cx="45719" cy="640074"/>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622523" y="5069847"/>
                <a:ext cx="652743" cy="646331"/>
              </a:xfrm>
              <a:prstGeom prst="rect">
                <a:avLst/>
              </a:prstGeom>
              <a:noFill/>
            </p:spPr>
            <p:txBody>
              <a:bodyPr wrap="none" rtlCol="0">
                <a:spAutoFit/>
              </a:bodyPr>
              <a:lstStyle/>
              <a:p>
                <a:pPr algn="ctr"/>
                <a:r>
                  <a:rPr lang="en-US" dirty="0" smtClean="0">
                    <a:solidFill>
                      <a:srgbClr val="FF0000"/>
                    </a:solidFill>
                  </a:rPr>
                  <a:t>K7C</a:t>
                </a:r>
              </a:p>
              <a:p>
                <a:pPr algn="ctr"/>
                <a:r>
                  <a:rPr lang="en-US" dirty="0" smtClean="0">
                    <a:solidFill>
                      <a:srgbClr val="FF0000"/>
                    </a:solidFill>
                  </a:rPr>
                  <a:t>2005</a:t>
                </a:r>
                <a:endParaRPr lang="en-US" dirty="0">
                  <a:solidFill>
                    <a:srgbClr val="FF0000"/>
                  </a:solidFill>
                </a:endParaRPr>
              </a:p>
            </p:txBody>
          </p:sp>
        </p:grpSp>
        <p:grpSp>
          <p:nvGrpSpPr>
            <p:cNvPr id="25" name="Group 24"/>
            <p:cNvGrpSpPr/>
            <p:nvPr/>
          </p:nvGrpSpPr>
          <p:grpSpPr>
            <a:xfrm>
              <a:off x="3761620" y="4506133"/>
              <a:ext cx="696024" cy="1332131"/>
              <a:chOff x="6497634" y="4384047"/>
              <a:chExt cx="696024" cy="1332131"/>
            </a:xfrm>
          </p:grpSpPr>
          <p:sp>
            <p:nvSpPr>
              <p:cNvPr id="26" name="Down Arrow 25"/>
              <p:cNvSpPr/>
              <p:nvPr/>
            </p:nvSpPr>
            <p:spPr>
              <a:xfrm rot="10800000">
                <a:off x="6822787" y="4384047"/>
                <a:ext cx="45719" cy="640074"/>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497634" y="5069847"/>
                <a:ext cx="696024" cy="646331"/>
              </a:xfrm>
              <a:prstGeom prst="rect">
                <a:avLst/>
              </a:prstGeom>
              <a:noFill/>
            </p:spPr>
            <p:txBody>
              <a:bodyPr wrap="none" rtlCol="0">
                <a:spAutoFit/>
              </a:bodyPr>
              <a:lstStyle/>
              <a:p>
                <a:pPr algn="ctr"/>
                <a:r>
                  <a:rPr lang="en-US" dirty="0" smtClean="0">
                    <a:solidFill>
                      <a:srgbClr val="FF0000"/>
                    </a:solidFill>
                  </a:rPr>
                  <a:t>XRØY</a:t>
                </a:r>
              </a:p>
              <a:p>
                <a:pPr algn="ctr"/>
                <a:r>
                  <a:rPr lang="en-US" dirty="0" smtClean="0">
                    <a:solidFill>
                      <a:srgbClr val="FF0000"/>
                    </a:solidFill>
                  </a:rPr>
                  <a:t>1995</a:t>
                </a:r>
                <a:endParaRPr lang="en-US" dirty="0">
                  <a:solidFill>
                    <a:srgbClr val="FF0000"/>
                  </a:solidFill>
                </a:endParaRPr>
              </a:p>
            </p:txBody>
          </p:sp>
        </p:grpSp>
        <p:grpSp>
          <p:nvGrpSpPr>
            <p:cNvPr id="4" name="Group 3"/>
            <p:cNvGrpSpPr/>
            <p:nvPr/>
          </p:nvGrpSpPr>
          <p:grpSpPr>
            <a:xfrm>
              <a:off x="3566502" y="3336330"/>
              <a:ext cx="806631" cy="1008002"/>
              <a:chOff x="3566502" y="3336330"/>
              <a:chExt cx="806631" cy="1008002"/>
            </a:xfrm>
          </p:grpSpPr>
          <p:sp>
            <p:nvSpPr>
              <p:cNvPr id="16" name="TextBox 15"/>
              <p:cNvSpPr txBox="1"/>
              <p:nvPr/>
            </p:nvSpPr>
            <p:spPr>
              <a:xfrm>
                <a:off x="3566502" y="4067333"/>
                <a:ext cx="806631" cy="276999"/>
              </a:xfrm>
              <a:prstGeom prst="rect">
                <a:avLst/>
              </a:prstGeom>
              <a:solidFill>
                <a:srgbClr val="FF0000"/>
              </a:solidFill>
            </p:spPr>
            <p:txBody>
              <a:bodyPr wrap="none" rtlCol="0">
                <a:spAutoFit/>
              </a:bodyPr>
              <a:lstStyle/>
              <a:p>
                <a:r>
                  <a:rPr lang="en-US" sz="1200" dirty="0" smtClean="0">
                    <a:solidFill>
                      <a:schemeClr val="bg1"/>
                    </a:solidFill>
                  </a:rPr>
                  <a:t>INTERNET</a:t>
                </a:r>
                <a:endParaRPr lang="en-US" sz="1200" dirty="0">
                  <a:solidFill>
                    <a:schemeClr val="bg1"/>
                  </a:solidFill>
                </a:endParaRPr>
              </a:p>
            </p:txBody>
          </p:sp>
          <p:sp>
            <p:nvSpPr>
              <p:cNvPr id="29" name="TextBox 28"/>
              <p:cNvSpPr txBox="1"/>
              <p:nvPr/>
            </p:nvSpPr>
            <p:spPr>
              <a:xfrm>
                <a:off x="3765084" y="3336330"/>
                <a:ext cx="367408" cy="523220"/>
              </a:xfrm>
              <a:prstGeom prst="rect">
                <a:avLst/>
              </a:prstGeom>
              <a:solidFill>
                <a:schemeClr val="bg1"/>
              </a:solidFill>
              <a:ln>
                <a:solidFill>
                  <a:schemeClr val="tx1"/>
                </a:solidFill>
              </a:ln>
            </p:spPr>
            <p:txBody>
              <a:bodyPr wrap="none" rtlCol="0">
                <a:spAutoFit/>
              </a:bodyPr>
              <a:lstStyle/>
              <a:p>
                <a:r>
                  <a:rPr lang="en-US" sz="2800" dirty="0">
                    <a:solidFill>
                      <a:srgbClr val="FF0000"/>
                    </a:solidFill>
                  </a:rPr>
                  <a:t>1</a:t>
                </a:r>
              </a:p>
            </p:txBody>
          </p:sp>
        </p:grpSp>
        <p:grpSp>
          <p:nvGrpSpPr>
            <p:cNvPr id="3" name="Group 2"/>
            <p:cNvGrpSpPr/>
            <p:nvPr/>
          </p:nvGrpSpPr>
          <p:grpSpPr>
            <a:xfrm>
              <a:off x="1871089" y="3336330"/>
              <a:ext cx="501356" cy="1008002"/>
              <a:chOff x="1871089" y="3336330"/>
              <a:chExt cx="501356" cy="1008002"/>
            </a:xfrm>
          </p:grpSpPr>
          <p:sp>
            <p:nvSpPr>
              <p:cNvPr id="33" name="TextBox 32"/>
              <p:cNvSpPr txBox="1"/>
              <p:nvPr/>
            </p:nvSpPr>
            <p:spPr>
              <a:xfrm>
                <a:off x="1871089" y="4067333"/>
                <a:ext cx="501356" cy="276999"/>
              </a:xfrm>
              <a:prstGeom prst="rect">
                <a:avLst/>
              </a:prstGeom>
              <a:solidFill>
                <a:srgbClr val="FF0000"/>
              </a:solidFill>
            </p:spPr>
            <p:txBody>
              <a:bodyPr wrap="none" rtlCol="0">
                <a:spAutoFit/>
              </a:bodyPr>
              <a:lstStyle/>
              <a:p>
                <a:r>
                  <a:rPr lang="en-US" sz="1200" dirty="0" smtClean="0">
                    <a:solidFill>
                      <a:schemeClr val="bg1"/>
                    </a:solidFill>
                  </a:rPr>
                  <a:t>DX IS</a:t>
                </a:r>
                <a:endParaRPr lang="en-US" sz="1200" dirty="0">
                  <a:solidFill>
                    <a:schemeClr val="bg1"/>
                  </a:solidFill>
                </a:endParaRPr>
              </a:p>
            </p:txBody>
          </p:sp>
          <p:sp>
            <p:nvSpPr>
              <p:cNvPr id="30" name="TextBox 29"/>
              <p:cNvSpPr txBox="1"/>
              <p:nvPr/>
            </p:nvSpPr>
            <p:spPr>
              <a:xfrm>
                <a:off x="1941526" y="333633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0</a:t>
                </a:r>
                <a:endParaRPr lang="en-US" sz="2800" dirty="0">
                  <a:solidFill>
                    <a:srgbClr val="FF0000"/>
                  </a:solidFill>
                </a:endParaRPr>
              </a:p>
            </p:txBody>
          </p:sp>
        </p:grpSp>
        <p:grpSp>
          <p:nvGrpSpPr>
            <p:cNvPr id="5" name="Group 4"/>
            <p:cNvGrpSpPr/>
            <p:nvPr/>
          </p:nvGrpSpPr>
          <p:grpSpPr>
            <a:xfrm>
              <a:off x="4660601" y="3336330"/>
              <a:ext cx="804900" cy="999270"/>
              <a:chOff x="4660601" y="3336330"/>
              <a:chExt cx="804900" cy="999270"/>
            </a:xfrm>
          </p:grpSpPr>
          <p:sp>
            <p:nvSpPr>
              <p:cNvPr id="20" name="TextBox 19"/>
              <p:cNvSpPr txBox="1"/>
              <p:nvPr/>
            </p:nvSpPr>
            <p:spPr>
              <a:xfrm>
                <a:off x="4660601" y="4058601"/>
                <a:ext cx="804900" cy="276999"/>
              </a:xfrm>
              <a:prstGeom prst="rect">
                <a:avLst/>
              </a:prstGeom>
              <a:solidFill>
                <a:srgbClr val="FF0000"/>
              </a:solidFill>
            </p:spPr>
            <p:txBody>
              <a:bodyPr wrap="none" rtlCol="0">
                <a:spAutoFit/>
              </a:bodyPr>
              <a:lstStyle/>
              <a:p>
                <a:r>
                  <a:rPr lang="en-US" sz="1200" dirty="0" smtClean="0">
                    <a:solidFill>
                      <a:schemeClr val="bg1"/>
                    </a:solidFill>
                  </a:rPr>
                  <a:t>REALTIME</a:t>
                </a:r>
                <a:endParaRPr lang="en-US" sz="1200" dirty="0">
                  <a:solidFill>
                    <a:schemeClr val="bg1"/>
                  </a:solidFill>
                </a:endParaRPr>
              </a:p>
            </p:txBody>
          </p:sp>
          <p:sp>
            <p:nvSpPr>
              <p:cNvPr id="31" name="TextBox 30"/>
              <p:cNvSpPr txBox="1"/>
              <p:nvPr/>
            </p:nvSpPr>
            <p:spPr>
              <a:xfrm>
                <a:off x="4894575" y="333633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2</a:t>
                </a:r>
                <a:endParaRPr lang="en-US" sz="2800" dirty="0">
                  <a:solidFill>
                    <a:srgbClr val="FF0000"/>
                  </a:solidFill>
                </a:endParaRPr>
              </a:p>
            </p:txBody>
          </p:sp>
        </p:grpSp>
        <p:grpSp>
          <p:nvGrpSpPr>
            <p:cNvPr id="6" name="Group 5"/>
            <p:cNvGrpSpPr/>
            <p:nvPr/>
          </p:nvGrpSpPr>
          <p:grpSpPr>
            <a:xfrm>
              <a:off x="5661363" y="3336330"/>
              <a:ext cx="904415" cy="1008003"/>
              <a:chOff x="5661363" y="3336330"/>
              <a:chExt cx="904415" cy="1008003"/>
            </a:xfrm>
          </p:grpSpPr>
          <p:sp>
            <p:nvSpPr>
              <p:cNvPr id="21" name="TextBox 20"/>
              <p:cNvSpPr txBox="1"/>
              <p:nvPr/>
            </p:nvSpPr>
            <p:spPr>
              <a:xfrm>
                <a:off x="5661363" y="4067334"/>
                <a:ext cx="904415" cy="276999"/>
              </a:xfrm>
              <a:prstGeom prst="rect">
                <a:avLst/>
              </a:prstGeom>
              <a:solidFill>
                <a:srgbClr val="FF0000"/>
              </a:solidFill>
            </p:spPr>
            <p:txBody>
              <a:bodyPr wrap="none" rtlCol="0">
                <a:spAutoFit/>
              </a:bodyPr>
              <a:lstStyle/>
              <a:p>
                <a:r>
                  <a:rPr lang="en-US" sz="1200" dirty="0" smtClean="0">
                    <a:solidFill>
                      <a:schemeClr val="bg1"/>
                    </a:solidFill>
                  </a:rPr>
                  <a:t>SOC MEDIA</a:t>
                </a:r>
                <a:endParaRPr lang="en-US" sz="1200" dirty="0">
                  <a:solidFill>
                    <a:schemeClr val="bg1"/>
                  </a:solidFill>
                </a:endParaRPr>
              </a:p>
            </p:txBody>
          </p:sp>
          <p:sp>
            <p:nvSpPr>
              <p:cNvPr id="32" name="TextBox 31"/>
              <p:cNvSpPr txBox="1"/>
              <p:nvPr/>
            </p:nvSpPr>
            <p:spPr>
              <a:xfrm>
                <a:off x="5948460" y="333633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3</a:t>
                </a:r>
                <a:endParaRPr lang="en-US" sz="2800" dirty="0">
                  <a:solidFill>
                    <a:srgbClr val="FF0000"/>
                  </a:solidFill>
                </a:endParaRPr>
              </a:p>
            </p:txBody>
          </p:sp>
        </p:grpSp>
        <p:grpSp>
          <p:nvGrpSpPr>
            <p:cNvPr id="7" name="Group 6"/>
            <p:cNvGrpSpPr/>
            <p:nvPr/>
          </p:nvGrpSpPr>
          <p:grpSpPr>
            <a:xfrm>
              <a:off x="6721487" y="3341306"/>
              <a:ext cx="749949" cy="1008003"/>
              <a:chOff x="6710336" y="3336330"/>
              <a:chExt cx="749949" cy="1008003"/>
            </a:xfrm>
          </p:grpSpPr>
          <p:sp>
            <p:nvSpPr>
              <p:cNvPr id="37" name="TextBox 36"/>
              <p:cNvSpPr txBox="1"/>
              <p:nvPr/>
            </p:nvSpPr>
            <p:spPr>
              <a:xfrm>
                <a:off x="6710336" y="4067334"/>
                <a:ext cx="749949" cy="276999"/>
              </a:xfrm>
              <a:prstGeom prst="rect">
                <a:avLst/>
              </a:prstGeom>
              <a:solidFill>
                <a:srgbClr val="FF0000"/>
              </a:solidFill>
            </p:spPr>
            <p:txBody>
              <a:bodyPr wrap="none" rtlCol="0">
                <a:spAutoFit/>
              </a:bodyPr>
              <a:lstStyle/>
              <a:p>
                <a:r>
                  <a:rPr lang="en-US" sz="1200" dirty="0" smtClean="0">
                    <a:solidFill>
                      <a:schemeClr val="bg1"/>
                    </a:solidFill>
                  </a:rPr>
                  <a:t>SYSTEMS</a:t>
                </a:r>
                <a:endParaRPr lang="en-US" sz="1200" dirty="0">
                  <a:solidFill>
                    <a:schemeClr val="bg1"/>
                  </a:solidFill>
                </a:endParaRPr>
              </a:p>
            </p:txBody>
          </p:sp>
          <p:sp>
            <p:nvSpPr>
              <p:cNvPr id="38" name="TextBox 37"/>
              <p:cNvSpPr txBox="1"/>
              <p:nvPr/>
            </p:nvSpPr>
            <p:spPr>
              <a:xfrm>
                <a:off x="6858000" y="333633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4</a:t>
                </a:r>
                <a:endParaRPr lang="en-US" sz="2800" dirty="0">
                  <a:solidFill>
                    <a:srgbClr val="FF0000"/>
                  </a:solidFill>
                </a:endParaRPr>
              </a:p>
            </p:txBody>
          </p:sp>
        </p:grpSp>
        <p:grpSp>
          <p:nvGrpSpPr>
            <p:cNvPr id="39" name="Group 38"/>
            <p:cNvGrpSpPr/>
            <p:nvPr/>
          </p:nvGrpSpPr>
          <p:grpSpPr>
            <a:xfrm>
              <a:off x="6770089" y="4500776"/>
              <a:ext cx="652744" cy="1332131"/>
              <a:chOff x="6577115" y="4384047"/>
              <a:chExt cx="652744" cy="1332131"/>
            </a:xfrm>
          </p:grpSpPr>
          <p:sp>
            <p:nvSpPr>
              <p:cNvPr id="40" name="Down Arrow 39"/>
              <p:cNvSpPr/>
              <p:nvPr/>
            </p:nvSpPr>
            <p:spPr>
              <a:xfrm rot="10800000">
                <a:off x="6880627" y="4384047"/>
                <a:ext cx="45719" cy="640074"/>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577115" y="5069847"/>
                <a:ext cx="652744" cy="646331"/>
              </a:xfrm>
              <a:prstGeom prst="rect">
                <a:avLst/>
              </a:prstGeom>
              <a:noFill/>
            </p:spPr>
            <p:txBody>
              <a:bodyPr wrap="none" rtlCol="0">
                <a:spAutoFit/>
              </a:bodyPr>
              <a:lstStyle/>
              <a:p>
                <a:pPr algn="ctr"/>
                <a:r>
                  <a:rPr lang="en-US" dirty="0" smtClean="0">
                    <a:solidFill>
                      <a:srgbClr val="FF0000"/>
                    </a:solidFill>
                  </a:rPr>
                  <a:t>???</a:t>
                </a:r>
              </a:p>
              <a:p>
                <a:pPr algn="ctr"/>
                <a:r>
                  <a:rPr lang="en-US" dirty="0" smtClean="0">
                    <a:solidFill>
                      <a:srgbClr val="FF0000"/>
                    </a:solidFill>
                  </a:rPr>
                  <a:t>2025</a:t>
                </a:r>
                <a:endParaRPr lang="en-US" dirty="0">
                  <a:solidFill>
                    <a:srgbClr val="FF0000"/>
                  </a:solidFill>
                </a:endParaRPr>
              </a:p>
            </p:txBody>
          </p:sp>
        </p:grpSp>
      </p:grpSp>
      <p:grpSp>
        <p:nvGrpSpPr>
          <p:cNvPr id="2" name="Group 1"/>
          <p:cNvGrpSpPr/>
          <p:nvPr/>
        </p:nvGrpSpPr>
        <p:grpSpPr>
          <a:xfrm>
            <a:off x="7646764" y="3336330"/>
            <a:ext cx="405880" cy="1008003"/>
            <a:chOff x="7899920" y="3336330"/>
            <a:chExt cx="405880" cy="1008003"/>
          </a:xfrm>
        </p:grpSpPr>
        <p:sp>
          <p:nvSpPr>
            <p:cNvPr id="43" name="TextBox 42"/>
            <p:cNvSpPr txBox="1"/>
            <p:nvPr/>
          </p:nvSpPr>
          <p:spPr>
            <a:xfrm>
              <a:off x="7899920" y="4067334"/>
              <a:ext cx="405880" cy="276999"/>
            </a:xfrm>
            <a:prstGeom prst="rect">
              <a:avLst/>
            </a:prstGeom>
            <a:solidFill>
              <a:srgbClr val="FF0000"/>
            </a:solidFill>
          </p:spPr>
          <p:txBody>
            <a:bodyPr wrap="none" rtlCol="0">
              <a:spAutoFit/>
            </a:bodyPr>
            <a:lstStyle/>
            <a:p>
              <a:r>
                <a:rPr lang="en-US" sz="1200" dirty="0" smtClean="0">
                  <a:solidFill>
                    <a:schemeClr val="bg1"/>
                  </a:solidFill>
                </a:rPr>
                <a:t>SET</a:t>
              </a:r>
              <a:endParaRPr lang="en-US" sz="1200" dirty="0">
                <a:solidFill>
                  <a:schemeClr val="bg1"/>
                </a:solidFill>
              </a:endParaRPr>
            </a:p>
          </p:txBody>
        </p:sp>
        <p:sp>
          <p:nvSpPr>
            <p:cNvPr id="34" name="TextBox 33"/>
            <p:cNvSpPr txBox="1"/>
            <p:nvPr/>
          </p:nvSpPr>
          <p:spPr>
            <a:xfrm>
              <a:off x="7938392" y="333633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5</a:t>
              </a:r>
              <a:endParaRPr lang="en-US" sz="2800" dirty="0">
                <a:solidFill>
                  <a:srgbClr val="FF0000"/>
                </a:solidFill>
              </a:endParaRPr>
            </a:p>
          </p:txBody>
        </p:sp>
      </p:grpSp>
      <p:grpSp>
        <p:nvGrpSpPr>
          <p:cNvPr id="35" name="Group 34"/>
          <p:cNvGrpSpPr/>
          <p:nvPr/>
        </p:nvGrpSpPr>
        <p:grpSpPr>
          <a:xfrm>
            <a:off x="7523332" y="4495800"/>
            <a:ext cx="652744" cy="1332131"/>
            <a:chOff x="6577115" y="4953000"/>
            <a:chExt cx="652744" cy="1332131"/>
          </a:xfrm>
        </p:grpSpPr>
        <p:sp>
          <p:nvSpPr>
            <p:cNvPr id="36" name="Down Arrow 35"/>
            <p:cNvSpPr/>
            <p:nvPr/>
          </p:nvSpPr>
          <p:spPr>
            <a:xfrm rot="10800000">
              <a:off x="6880627" y="4953000"/>
              <a:ext cx="45719" cy="640074"/>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6577115" y="5638800"/>
              <a:ext cx="652744" cy="646331"/>
            </a:xfrm>
            <a:prstGeom prst="rect">
              <a:avLst/>
            </a:prstGeom>
            <a:noFill/>
          </p:spPr>
          <p:txBody>
            <a:bodyPr wrap="none" rtlCol="0">
              <a:spAutoFit/>
            </a:bodyPr>
            <a:lstStyle/>
            <a:p>
              <a:pPr algn="ctr"/>
              <a:r>
                <a:rPr lang="en-US" dirty="0" smtClean="0">
                  <a:solidFill>
                    <a:srgbClr val="FF0000"/>
                  </a:solidFill>
                </a:rPr>
                <a:t>???</a:t>
              </a:r>
            </a:p>
            <a:p>
              <a:pPr algn="ctr"/>
              <a:r>
                <a:rPr lang="en-US" dirty="0" smtClean="0">
                  <a:solidFill>
                    <a:srgbClr val="FF0000"/>
                  </a:solidFill>
                </a:rPr>
                <a:t>2030</a:t>
              </a:r>
              <a:endParaRPr lang="en-US" dirty="0">
                <a:solidFill>
                  <a:srgbClr val="FF0000"/>
                </a:solidFill>
              </a:endParaRPr>
            </a:p>
          </p:txBody>
        </p:sp>
      </p:grpSp>
    </p:spTree>
    <p:extLst>
      <p:ext uri="{BB962C8B-B14F-4D97-AF65-F5344CB8AC3E}">
        <p14:creationId xmlns:p14="http://schemas.microsoft.com/office/powerpoint/2010/main" val="665339705"/>
      </p:ext>
    </p:extLst>
  </p:cSld>
  <p:clrMapOvr>
    <a:masterClrMapping/>
  </p:clrMapOvr>
  <p:transition spd="med" advTm="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2500" fill="hold"/>
                                        <p:tgtEl>
                                          <p:spTgt spid="45"/>
                                        </p:tgtEl>
                                        <p:attrNameLst>
                                          <p:attrName>ppt_x</p:attrName>
                                        </p:attrNameLst>
                                      </p:cBhvr>
                                      <p:tavLst>
                                        <p:tav tm="0">
                                          <p:val>
                                            <p:strVal val="0-#ppt_w/2"/>
                                          </p:val>
                                        </p:tav>
                                        <p:tav tm="100000">
                                          <p:val>
                                            <p:strVal val="#ppt_x"/>
                                          </p:val>
                                        </p:tav>
                                      </p:tavLst>
                                    </p:anim>
                                    <p:anim calcmode="lin" valueType="num">
                                      <p:cBhvr additive="base">
                                        <p:cTn id="8" dur="2500" fill="hold"/>
                                        <p:tgtEl>
                                          <p:spTgt spid="45"/>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42" presetClass="entr" presetSubtype="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2000"/>
                                        <p:tgtEl>
                                          <p:spTgt spid="35"/>
                                        </p:tgtEl>
                                      </p:cBhvr>
                                    </p:animEffect>
                                    <p:anim calcmode="lin" valueType="num">
                                      <p:cBhvr>
                                        <p:cTn id="13" dur="2000" fill="hold"/>
                                        <p:tgtEl>
                                          <p:spTgt spid="35"/>
                                        </p:tgtEl>
                                        <p:attrNameLst>
                                          <p:attrName>ppt_x</p:attrName>
                                        </p:attrNameLst>
                                      </p:cBhvr>
                                      <p:tavLst>
                                        <p:tav tm="0">
                                          <p:val>
                                            <p:strVal val="#ppt_x"/>
                                          </p:val>
                                        </p:tav>
                                        <p:tav tm="100000">
                                          <p:val>
                                            <p:strVal val="#ppt_x"/>
                                          </p:val>
                                        </p:tav>
                                      </p:tavLst>
                                    </p:anim>
                                    <p:anim calcmode="lin" valueType="num">
                                      <p:cBhvr>
                                        <p:cTn id="14" dur="20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4500"/>
                            </p:stCondLst>
                            <p:childTnLst>
                              <p:par>
                                <p:cTn id="16" presetID="31"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2362200"/>
          </a:xfrm>
        </p:spPr>
        <p:txBody>
          <a:bodyPr>
            <a:noAutofit/>
          </a:bodyPr>
          <a:lstStyle/>
          <a:p>
            <a:r>
              <a:rPr lang="en-US" sz="8000" dirty="0" smtClean="0"/>
              <a:t>YOUR PART IN THE FUTURE OF DX</a:t>
            </a:r>
            <a:endParaRPr lang="en-US" sz="8000" dirty="0"/>
          </a:p>
        </p:txBody>
      </p:sp>
      <p:pic>
        <p:nvPicPr>
          <p:cNvPr id="7170" name="Picture 2" descr="N:\__HD_2016_POST-EXPEDITION\__HD_2016_PPT\_PPT__HD_2016_Visalia_Future_DXing_DXpeditions\6. images\6. Summary\home_of_the_future_l220311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4" y="3048000"/>
            <a:ext cx="9173174" cy="408715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EB7E0C8F-7808-4267-B589-FDEEA43694E1}" type="slidenum">
              <a:rPr lang="en-US" smtClean="0"/>
              <a:t>78</a:t>
            </a:fld>
            <a:endParaRPr lang="en-US"/>
          </a:p>
        </p:txBody>
      </p:sp>
    </p:spTree>
    <p:extLst>
      <p:ext uri="{BB962C8B-B14F-4D97-AF65-F5344CB8AC3E}">
        <p14:creationId xmlns:p14="http://schemas.microsoft.com/office/powerpoint/2010/main" val="3299161249"/>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72159"/>
            <a:ext cx="8686800" cy="646331"/>
          </a:xfrm>
          <a:prstGeom prst="rect">
            <a:avLst/>
          </a:prstGeom>
          <a:noFill/>
        </p:spPr>
        <p:txBody>
          <a:bodyPr wrap="square" rtlCol="0">
            <a:spAutoFit/>
          </a:bodyPr>
          <a:lstStyle/>
          <a:p>
            <a:pPr algn="ctr"/>
            <a:r>
              <a:rPr lang="en-US" sz="3600" dirty="0" smtClean="0"/>
              <a:t>The (New) Principle and Definition of DX</a:t>
            </a:r>
            <a:endParaRPr lang="en-US" sz="3600" dirty="0"/>
          </a:p>
        </p:txBody>
      </p:sp>
      <p:sp>
        <p:nvSpPr>
          <p:cNvPr id="2" name="Rectangle 1"/>
          <p:cNvSpPr/>
          <p:nvPr/>
        </p:nvSpPr>
        <p:spPr>
          <a:xfrm>
            <a:off x="457200" y="1371600"/>
            <a:ext cx="8229600" cy="1015663"/>
          </a:xfrm>
          <a:prstGeom prst="rect">
            <a:avLst/>
          </a:prstGeom>
        </p:spPr>
        <p:txBody>
          <a:bodyPr wrap="square">
            <a:spAutoFit/>
          </a:bodyPr>
          <a:lstStyle/>
          <a:p>
            <a:r>
              <a:rPr lang="en-US" dirty="0" smtClean="0"/>
              <a:t>The (20</a:t>
            </a:r>
            <a:r>
              <a:rPr lang="en-US" baseline="30000" dirty="0" smtClean="0"/>
              <a:t>th</a:t>
            </a:r>
            <a:r>
              <a:rPr lang="en-US" dirty="0" smtClean="0"/>
              <a:t> Century) Fundamental Principle:</a:t>
            </a:r>
          </a:p>
          <a:p>
            <a:endParaRPr lang="en-US" dirty="0"/>
          </a:p>
          <a:p>
            <a:r>
              <a:rPr lang="en-US" dirty="0"/>
              <a:t>	</a:t>
            </a:r>
            <a:r>
              <a:rPr lang="en-US" sz="2400" dirty="0" smtClean="0">
                <a:solidFill>
                  <a:srgbClr val="0000FF"/>
                </a:solidFill>
              </a:rPr>
              <a:t>The DXpedition is a performance for the DXers</a:t>
            </a:r>
          </a:p>
        </p:txBody>
      </p:sp>
      <p:sp>
        <p:nvSpPr>
          <p:cNvPr id="4" name="Rectangle 3"/>
          <p:cNvSpPr/>
          <p:nvPr/>
        </p:nvSpPr>
        <p:spPr>
          <a:xfrm>
            <a:off x="582732" y="2590800"/>
            <a:ext cx="7391400" cy="1846659"/>
          </a:xfrm>
          <a:prstGeom prst="rect">
            <a:avLst/>
          </a:prstGeom>
        </p:spPr>
        <p:txBody>
          <a:bodyPr wrap="square">
            <a:spAutoFit/>
          </a:bodyPr>
          <a:lstStyle/>
          <a:p>
            <a:r>
              <a:rPr lang="en-US" dirty="0"/>
              <a:t>The (21</a:t>
            </a:r>
            <a:r>
              <a:rPr lang="en-US" baseline="30000" dirty="0"/>
              <a:t>st</a:t>
            </a:r>
            <a:r>
              <a:rPr lang="en-US" dirty="0"/>
              <a:t> Century) Reality:</a:t>
            </a:r>
          </a:p>
          <a:p>
            <a:endParaRPr lang="en-US" dirty="0"/>
          </a:p>
          <a:p>
            <a:r>
              <a:rPr lang="en-US" dirty="0"/>
              <a:t>	</a:t>
            </a:r>
            <a:r>
              <a:rPr lang="en-US" dirty="0" smtClean="0"/>
              <a:t>What </a:t>
            </a:r>
            <a:r>
              <a:rPr lang="en-US" dirty="0"/>
              <a:t>DXers want:	</a:t>
            </a:r>
            <a:r>
              <a:rPr lang="en-US" dirty="0" smtClean="0"/>
              <a:t>	</a:t>
            </a:r>
            <a:r>
              <a:rPr lang="en-US" u="sng" dirty="0" smtClean="0">
                <a:solidFill>
                  <a:srgbClr val="FF0000"/>
                </a:solidFill>
              </a:rPr>
              <a:t>Callsigns </a:t>
            </a:r>
            <a:r>
              <a:rPr lang="en-US" u="sng" dirty="0">
                <a:solidFill>
                  <a:srgbClr val="FF0000"/>
                </a:solidFill>
              </a:rPr>
              <a:t>in the log</a:t>
            </a:r>
          </a:p>
          <a:p>
            <a:r>
              <a:rPr lang="en-US" dirty="0"/>
              <a:t>	</a:t>
            </a:r>
            <a:r>
              <a:rPr lang="en-US" dirty="0" smtClean="0"/>
              <a:t>What </a:t>
            </a:r>
            <a:r>
              <a:rPr lang="en-US" dirty="0"/>
              <a:t>DXpeditioners want:	</a:t>
            </a:r>
            <a:r>
              <a:rPr lang="en-US" u="sng" dirty="0" smtClean="0">
                <a:solidFill>
                  <a:srgbClr val="FF0000"/>
                </a:solidFill>
              </a:rPr>
              <a:t>Callsigns </a:t>
            </a:r>
            <a:r>
              <a:rPr lang="en-US" u="sng" dirty="0">
                <a:solidFill>
                  <a:srgbClr val="FF0000"/>
                </a:solidFill>
              </a:rPr>
              <a:t>in the log</a:t>
            </a:r>
          </a:p>
          <a:p>
            <a:endParaRPr lang="en-US" dirty="0"/>
          </a:p>
          <a:p>
            <a:r>
              <a:rPr lang="en-US" dirty="0"/>
              <a:t>	</a:t>
            </a:r>
            <a:r>
              <a:rPr lang="en-US" sz="2400" u="sng" dirty="0"/>
              <a:t>DXers and DXpeditioners want the same thing</a:t>
            </a:r>
            <a:r>
              <a:rPr lang="en-US" sz="2400" u="sng" dirty="0" smtClean="0"/>
              <a:t>!</a:t>
            </a:r>
            <a:endParaRPr lang="en-US" sz="2400" u="sng" dirty="0"/>
          </a:p>
        </p:txBody>
      </p:sp>
      <p:grpSp>
        <p:nvGrpSpPr>
          <p:cNvPr id="8" name="Group 7"/>
          <p:cNvGrpSpPr/>
          <p:nvPr/>
        </p:nvGrpSpPr>
        <p:grpSpPr>
          <a:xfrm>
            <a:off x="914400" y="2170600"/>
            <a:ext cx="7315200" cy="3938795"/>
            <a:chOff x="914400" y="2170600"/>
            <a:chExt cx="7315200" cy="3938795"/>
          </a:xfrm>
        </p:grpSpPr>
        <p:sp>
          <p:nvSpPr>
            <p:cNvPr id="5" name="Rectangle 4"/>
            <p:cNvSpPr/>
            <p:nvPr/>
          </p:nvSpPr>
          <p:spPr>
            <a:xfrm>
              <a:off x="914400" y="4724400"/>
              <a:ext cx="7315200" cy="1384995"/>
            </a:xfrm>
            <a:prstGeom prst="rect">
              <a:avLst/>
            </a:prstGeom>
          </p:spPr>
          <p:txBody>
            <a:bodyPr wrap="square">
              <a:spAutoFit/>
            </a:bodyPr>
            <a:lstStyle/>
            <a:p>
              <a:r>
                <a:rPr lang="en-US" dirty="0"/>
                <a:t>→ The (21</a:t>
              </a:r>
              <a:r>
                <a:rPr lang="en-US" baseline="30000" dirty="0"/>
                <a:t>st</a:t>
              </a:r>
              <a:r>
                <a:rPr lang="en-US" dirty="0"/>
                <a:t> Century) Fundamental Principle:</a:t>
              </a:r>
            </a:p>
            <a:p>
              <a:endParaRPr lang="en-US" dirty="0"/>
            </a:p>
            <a:p>
              <a:pPr algn="ctr"/>
              <a:r>
                <a:rPr lang="en-US" sz="2400" dirty="0">
                  <a:solidFill>
                    <a:srgbClr val="0000FF"/>
                  </a:solidFill>
                </a:rPr>
                <a:t>DX is a cooperative activity involving a single team:</a:t>
              </a:r>
            </a:p>
            <a:p>
              <a:pPr algn="ctr"/>
              <a:r>
                <a:rPr lang="en-US" sz="2400" dirty="0" smtClean="0">
                  <a:solidFill>
                    <a:srgbClr val="0000FF"/>
                  </a:solidFill>
                </a:rPr>
                <a:t>DX </a:t>
              </a:r>
              <a:r>
                <a:rPr lang="en-US" sz="2400" dirty="0">
                  <a:solidFill>
                    <a:srgbClr val="0000FF"/>
                  </a:solidFill>
                </a:rPr>
                <a:t>= DXpedition + DXer</a:t>
              </a:r>
            </a:p>
          </p:txBody>
        </p:sp>
        <p:cxnSp>
          <p:nvCxnSpPr>
            <p:cNvPr id="7" name="Straight Connector 6"/>
            <p:cNvCxnSpPr/>
            <p:nvPr/>
          </p:nvCxnSpPr>
          <p:spPr>
            <a:xfrm>
              <a:off x="1213914" y="2170600"/>
              <a:ext cx="6400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0089011"/>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par>
                                <p:cTn id="8" presetID="10" presetClass="entr" presetSubtype="0" fill="hold" grpId="0" nodeType="withEffect">
                                  <p:stCondLst>
                                    <p:cond delay="5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3000"/>
                                        <p:tgtEl>
                                          <p:spTgt spid="4"/>
                                        </p:tgtEl>
                                      </p:cBhvr>
                                    </p:animEffect>
                                  </p:childTnLst>
                                </p:cTn>
                              </p:par>
                              <p:par>
                                <p:cTn id="11" presetID="10" presetClass="entr" presetSubtype="0" fill="hold" nodeType="withEffect">
                                  <p:stCondLst>
                                    <p:cond delay="10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4564" y="1600200"/>
            <a:ext cx="3526928" cy="2308324"/>
          </a:xfrm>
          <a:prstGeom prst="rect">
            <a:avLst/>
          </a:prstGeom>
          <a:noFill/>
        </p:spPr>
        <p:txBody>
          <a:bodyPr wrap="none" rtlCol="0">
            <a:spAutoFit/>
          </a:bodyPr>
          <a:lstStyle/>
          <a:p>
            <a:r>
              <a:rPr lang="en-US" dirty="0" smtClean="0"/>
              <a:t>Radio Foundations		$100k</a:t>
            </a:r>
          </a:p>
          <a:p>
            <a:r>
              <a:rPr lang="en-US" dirty="0" smtClean="0"/>
              <a:t>Radio Clubs		$20k</a:t>
            </a:r>
          </a:p>
          <a:p>
            <a:r>
              <a:rPr lang="en-US" dirty="0" smtClean="0"/>
              <a:t>Radio Sponsors		$100k</a:t>
            </a:r>
          </a:p>
          <a:p>
            <a:r>
              <a:rPr lang="en-US" dirty="0" smtClean="0"/>
              <a:t>Grants			$20k</a:t>
            </a:r>
          </a:p>
          <a:p>
            <a:r>
              <a:rPr lang="en-US" dirty="0" smtClean="0"/>
              <a:t>Individuals		$100k</a:t>
            </a:r>
          </a:p>
          <a:p>
            <a:r>
              <a:rPr lang="en-US" dirty="0" smtClean="0"/>
              <a:t>QSLs			$100k</a:t>
            </a:r>
          </a:p>
          <a:p>
            <a:endParaRPr lang="en-US" dirty="0"/>
          </a:p>
          <a:p>
            <a:r>
              <a:rPr lang="en-US" dirty="0" smtClean="0">
                <a:solidFill>
                  <a:srgbClr val="FF0000"/>
                </a:solidFill>
              </a:rPr>
              <a:t>TOTAL Radio Community 	$440k</a:t>
            </a:r>
          </a:p>
        </p:txBody>
      </p:sp>
      <p:sp>
        <p:nvSpPr>
          <p:cNvPr id="5" name="TextBox 4"/>
          <p:cNvSpPr txBox="1"/>
          <p:nvPr/>
        </p:nvSpPr>
        <p:spPr>
          <a:xfrm>
            <a:off x="1074564" y="4541004"/>
            <a:ext cx="3526928" cy="1754326"/>
          </a:xfrm>
          <a:prstGeom prst="rect">
            <a:avLst/>
          </a:prstGeom>
          <a:noFill/>
        </p:spPr>
        <p:txBody>
          <a:bodyPr wrap="none" rtlCol="0">
            <a:spAutoFit/>
          </a:bodyPr>
          <a:lstStyle/>
          <a:p>
            <a:r>
              <a:rPr lang="en-US" dirty="0" smtClean="0"/>
              <a:t>Non-Radio Sponsors	$100k</a:t>
            </a:r>
            <a:endParaRPr lang="en-US" dirty="0"/>
          </a:p>
          <a:p>
            <a:r>
              <a:rPr lang="en-US" dirty="0" smtClean="0"/>
              <a:t>Angels			$100k</a:t>
            </a:r>
            <a:endParaRPr lang="en-US" dirty="0"/>
          </a:p>
          <a:p>
            <a:r>
              <a:rPr lang="en-US" dirty="0" smtClean="0"/>
              <a:t>Non-Radio Grants		$20k</a:t>
            </a:r>
            <a:endParaRPr lang="en-US" dirty="0"/>
          </a:p>
          <a:p>
            <a:r>
              <a:rPr lang="en-US" dirty="0" smtClean="0"/>
              <a:t>Goal Sharing		$50k</a:t>
            </a:r>
          </a:p>
          <a:p>
            <a:endParaRPr lang="en-US" dirty="0"/>
          </a:p>
          <a:p>
            <a:r>
              <a:rPr lang="en-US" dirty="0" smtClean="0">
                <a:solidFill>
                  <a:srgbClr val="FF0000"/>
                </a:solidFill>
              </a:rPr>
              <a:t>TOTAL Potential 		$270k</a:t>
            </a:r>
            <a:endParaRPr lang="en-US" dirty="0">
              <a:solidFill>
                <a:srgbClr val="FF0000"/>
              </a:solidFill>
            </a:endParaRPr>
          </a:p>
        </p:txBody>
      </p:sp>
      <p:sp>
        <p:nvSpPr>
          <p:cNvPr id="6" name="TextBox 5"/>
          <p:cNvSpPr txBox="1"/>
          <p:nvPr/>
        </p:nvSpPr>
        <p:spPr>
          <a:xfrm>
            <a:off x="1074564" y="4154816"/>
            <a:ext cx="3478966" cy="369332"/>
          </a:xfrm>
          <a:prstGeom prst="rect">
            <a:avLst/>
          </a:prstGeom>
          <a:noFill/>
        </p:spPr>
        <p:txBody>
          <a:bodyPr wrap="none" rtlCol="0">
            <a:spAutoFit/>
          </a:bodyPr>
          <a:lstStyle/>
          <a:p>
            <a:r>
              <a:rPr lang="en-US" dirty="0" smtClean="0">
                <a:solidFill>
                  <a:srgbClr val="0000FF"/>
                </a:solidFill>
              </a:rPr>
              <a:t>Potential outside of DX Community</a:t>
            </a:r>
          </a:p>
        </p:txBody>
      </p:sp>
      <p:sp>
        <p:nvSpPr>
          <p:cNvPr id="7" name="TextBox 6"/>
          <p:cNvSpPr txBox="1"/>
          <p:nvPr/>
        </p:nvSpPr>
        <p:spPr>
          <a:xfrm>
            <a:off x="5410200" y="3352800"/>
            <a:ext cx="2767361" cy="954107"/>
          </a:xfrm>
          <a:prstGeom prst="rect">
            <a:avLst/>
          </a:prstGeom>
          <a:noFill/>
          <a:ln>
            <a:solidFill>
              <a:schemeClr val="tx1"/>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800" dirty="0" smtClean="0">
                <a:solidFill>
                  <a:srgbClr val="0000FF"/>
                </a:solidFill>
              </a:rPr>
              <a:t>TOTAL (potential) </a:t>
            </a:r>
          </a:p>
          <a:p>
            <a:pPr algn="ctr"/>
            <a:r>
              <a:rPr lang="en-US" sz="2800" dirty="0" smtClean="0">
                <a:solidFill>
                  <a:srgbClr val="FF0000"/>
                </a:solidFill>
              </a:rPr>
              <a:t>  $710k</a:t>
            </a:r>
            <a:endParaRPr lang="en-US" sz="2800" dirty="0">
              <a:solidFill>
                <a:srgbClr val="FF0000"/>
              </a:solidFill>
            </a:endParaRPr>
          </a:p>
        </p:txBody>
      </p:sp>
      <p:sp>
        <p:nvSpPr>
          <p:cNvPr id="9" name="Rectangle 8"/>
          <p:cNvSpPr/>
          <p:nvPr/>
        </p:nvSpPr>
        <p:spPr>
          <a:xfrm>
            <a:off x="1143000" y="1230868"/>
            <a:ext cx="2523191" cy="369332"/>
          </a:xfrm>
          <a:prstGeom prst="rect">
            <a:avLst/>
          </a:prstGeom>
        </p:spPr>
        <p:txBody>
          <a:bodyPr wrap="none">
            <a:spAutoFit/>
          </a:bodyPr>
          <a:lstStyle/>
          <a:p>
            <a:r>
              <a:rPr lang="en-US" dirty="0" smtClean="0">
                <a:solidFill>
                  <a:srgbClr val="0000FF"/>
                </a:solidFill>
              </a:rPr>
              <a:t>The limit of DX resources</a:t>
            </a:r>
            <a:endParaRPr lang="en-US" dirty="0">
              <a:solidFill>
                <a:srgbClr val="0000FF"/>
              </a:solidFill>
            </a:endParaRPr>
          </a:p>
        </p:txBody>
      </p:sp>
      <p:sp>
        <p:nvSpPr>
          <p:cNvPr id="10" name="Rectangle 9"/>
          <p:cNvSpPr/>
          <p:nvPr/>
        </p:nvSpPr>
        <p:spPr>
          <a:xfrm>
            <a:off x="990600" y="1143000"/>
            <a:ext cx="3810000" cy="2819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990600" y="4063949"/>
            <a:ext cx="3810000" cy="23764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323850" y="372159"/>
            <a:ext cx="8496300" cy="646331"/>
          </a:xfrm>
          <a:prstGeom prst="rect">
            <a:avLst/>
          </a:prstGeom>
          <a:noFill/>
        </p:spPr>
        <p:txBody>
          <a:bodyPr wrap="square" rtlCol="0">
            <a:spAutoFit/>
          </a:bodyPr>
          <a:lstStyle/>
          <a:p>
            <a:pPr algn="ctr"/>
            <a:r>
              <a:rPr lang="en-US" sz="3600" dirty="0" smtClean="0"/>
              <a:t>The DX community has a limit…</a:t>
            </a:r>
            <a:endParaRPr lang="en-US" sz="3600" dirty="0"/>
          </a:p>
        </p:txBody>
      </p:sp>
      <p:cxnSp>
        <p:nvCxnSpPr>
          <p:cNvPr id="4" name="Straight Arrow Connector 3"/>
          <p:cNvCxnSpPr/>
          <p:nvPr/>
        </p:nvCxnSpPr>
        <p:spPr>
          <a:xfrm>
            <a:off x="4495800" y="3733800"/>
            <a:ext cx="18288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495800" y="4063950"/>
            <a:ext cx="1828800" cy="19558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122" name="Picture 2" descr="N:\__HD_2016_POST-EXPEDITION\__HD_2016_PPT\_PPT__HD_2016_Visalia_Future_DXing_DXpeditions\Images\00. History\WHOA-Sign-K-693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616057"/>
            <a:ext cx="1434480" cy="143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800362"/>
      </p:ext>
    </p:extLst>
  </p:cSld>
  <p:clrMapOvr>
    <a:masterClrMapping/>
  </p:clrMapOvr>
  <mc:AlternateContent xmlns:mc="http://schemas.openxmlformats.org/markup-compatibility/2006">
    <mc:Choice xmlns:p14="http://schemas.microsoft.com/office/powerpoint/2010/main" Requires="p14">
      <p:transition spd="med" p14:dur="700" advTm="90000">
        <p:fade/>
      </p:transition>
    </mc:Choice>
    <mc:Fallback>
      <p:transition spd="med" advTm="90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876800" y="1242486"/>
            <a:ext cx="4010751" cy="4953000"/>
            <a:chOff x="4873622" y="1242486"/>
            <a:chExt cx="4010751" cy="4953000"/>
          </a:xfrm>
        </p:grpSpPr>
        <p:pic>
          <p:nvPicPr>
            <p:cNvPr id="6147" name="Picture 3" descr="N:\__HD_2016_POST-EXPEDITION\__HD_2016_PPT\_PPT__HD_2016_Visalia_Future_DXing_DXpeditions\6. images\4. Phase 4\Stairs\Ex_SB_Stair_3_opt (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9686" y="1242486"/>
              <a:ext cx="3442939" cy="4953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43800" y="4131590"/>
              <a:ext cx="470000" cy="769441"/>
            </a:xfrm>
            <a:prstGeom prst="rect">
              <a:avLst/>
            </a:prstGeom>
            <a:noFill/>
          </p:spPr>
          <p:txBody>
            <a:bodyPr wrap="none" rtlCol="0">
              <a:spAutoFit/>
            </a:bodyPr>
            <a:lstStyle/>
            <a:p>
              <a:r>
                <a:rPr lang="en-US" sz="4400" dirty="0"/>
                <a:t>0</a:t>
              </a:r>
            </a:p>
          </p:txBody>
        </p:sp>
        <p:sp>
          <p:nvSpPr>
            <p:cNvPr id="9" name="TextBox 8"/>
            <p:cNvSpPr txBox="1"/>
            <p:nvPr/>
          </p:nvSpPr>
          <p:spPr>
            <a:xfrm>
              <a:off x="5957807" y="4178085"/>
              <a:ext cx="470000" cy="769441"/>
            </a:xfrm>
            <a:prstGeom prst="rect">
              <a:avLst/>
            </a:prstGeom>
            <a:noFill/>
          </p:spPr>
          <p:txBody>
            <a:bodyPr wrap="none" rtlCol="0">
              <a:spAutoFit/>
            </a:bodyPr>
            <a:lstStyle/>
            <a:p>
              <a:r>
                <a:rPr lang="en-US" sz="4400" dirty="0" smtClean="0"/>
                <a:t>1</a:t>
              </a:r>
              <a:endParaRPr lang="en-US" sz="4400" dirty="0"/>
            </a:p>
          </p:txBody>
        </p:sp>
        <p:sp>
          <p:nvSpPr>
            <p:cNvPr id="10" name="TextBox 9"/>
            <p:cNvSpPr txBox="1"/>
            <p:nvPr/>
          </p:nvSpPr>
          <p:spPr>
            <a:xfrm>
              <a:off x="7543800" y="3048000"/>
              <a:ext cx="470000" cy="769441"/>
            </a:xfrm>
            <a:prstGeom prst="rect">
              <a:avLst/>
            </a:prstGeom>
            <a:noFill/>
          </p:spPr>
          <p:txBody>
            <a:bodyPr wrap="none" rtlCol="0">
              <a:spAutoFit/>
            </a:bodyPr>
            <a:lstStyle/>
            <a:p>
              <a:r>
                <a:rPr lang="en-US" sz="4400" dirty="0" smtClean="0"/>
                <a:t>2</a:t>
              </a:r>
              <a:endParaRPr lang="en-US" sz="4400" dirty="0"/>
            </a:p>
          </p:txBody>
        </p:sp>
        <p:sp>
          <p:nvSpPr>
            <p:cNvPr id="11" name="TextBox 10"/>
            <p:cNvSpPr txBox="1"/>
            <p:nvPr/>
          </p:nvSpPr>
          <p:spPr>
            <a:xfrm>
              <a:off x="5957807" y="3116759"/>
              <a:ext cx="470000" cy="769441"/>
            </a:xfrm>
            <a:prstGeom prst="rect">
              <a:avLst/>
            </a:prstGeom>
            <a:noFill/>
          </p:spPr>
          <p:txBody>
            <a:bodyPr wrap="none" rtlCol="0">
              <a:spAutoFit/>
            </a:bodyPr>
            <a:lstStyle/>
            <a:p>
              <a:r>
                <a:rPr lang="en-US" sz="4400" dirty="0" smtClean="0"/>
                <a:t>3</a:t>
              </a:r>
              <a:endParaRPr lang="en-US" sz="4400" dirty="0"/>
            </a:p>
          </p:txBody>
        </p:sp>
        <p:sp>
          <p:nvSpPr>
            <p:cNvPr id="12" name="TextBox 11"/>
            <p:cNvSpPr txBox="1"/>
            <p:nvPr/>
          </p:nvSpPr>
          <p:spPr>
            <a:xfrm>
              <a:off x="7543800" y="1905000"/>
              <a:ext cx="470000" cy="769441"/>
            </a:xfrm>
            <a:prstGeom prst="rect">
              <a:avLst/>
            </a:prstGeom>
            <a:noFill/>
          </p:spPr>
          <p:txBody>
            <a:bodyPr wrap="none" rtlCol="0">
              <a:spAutoFit/>
            </a:bodyPr>
            <a:lstStyle/>
            <a:p>
              <a:r>
                <a:rPr lang="en-US" sz="4400" dirty="0" smtClean="0"/>
                <a:t>4</a:t>
              </a:r>
              <a:endParaRPr lang="en-US" sz="4400" dirty="0"/>
            </a:p>
          </p:txBody>
        </p:sp>
        <p:sp>
          <p:nvSpPr>
            <p:cNvPr id="13" name="TextBox 12"/>
            <p:cNvSpPr txBox="1"/>
            <p:nvPr/>
          </p:nvSpPr>
          <p:spPr>
            <a:xfrm>
              <a:off x="5957807" y="1981200"/>
              <a:ext cx="470000" cy="769441"/>
            </a:xfrm>
            <a:prstGeom prst="rect">
              <a:avLst/>
            </a:prstGeom>
            <a:noFill/>
          </p:spPr>
          <p:txBody>
            <a:bodyPr wrap="none" rtlCol="0">
              <a:spAutoFit/>
            </a:bodyPr>
            <a:lstStyle/>
            <a:p>
              <a:r>
                <a:rPr lang="en-US" sz="4400" dirty="0" smtClean="0"/>
                <a:t>5</a:t>
              </a:r>
              <a:endParaRPr lang="en-US" sz="4400" dirty="0"/>
            </a:p>
          </p:txBody>
        </p:sp>
        <p:sp>
          <p:nvSpPr>
            <p:cNvPr id="17" name="TextBox 16"/>
            <p:cNvSpPr txBox="1"/>
            <p:nvPr/>
          </p:nvSpPr>
          <p:spPr>
            <a:xfrm rot="2124512">
              <a:off x="7414055" y="1687439"/>
              <a:ext cx="1191352" cy="369332"/>
            </a:xfrm>
            <a:prstGeom prst="rect">
              <a:avLst/>
            </a:prstGeom>
            <a:noFill/>
          </p:spPr>
          <p:txBody>
            <a:bodyPr wrap="none" rtlCol="0">
              <a:spAutoFit/>
            </a:bodyPr>
            <a:lstStyle/>
            <a:p>
              <a:r>
                <a:rPr lang="en-US" dirty="0" smtClean="0"/>
                <a:t>2025-2030</a:t>
              </a:r>
              <a:endParaRPr lang="en-US" dirty="0"/>
            </a:p>
          </p:txBody>
        </p:sp>
        <p:sp>
          <p:nvSpPr>
            <p:cNvPr id="18" name="TextBox 17"/>
            <p:cNvSpPr txBox="1"/>
            <p:nvPr/>
          </p:nvSpPr>
          <p:spPr>
            <a:xfrm rot="2124512">
              <a:off x="5053144" y="4766436"/>
              <a:ext cx="1191352" cy="369332"/>
            </a:xfrm>
            <a:prstGeom prst="rect">
              <a:avLst/>
            </a:prstGeom>
            <a:noFill/>
          </p:spPr>
          <p:txBody>
            <a:bodyPr wrap="none" rtlCol="0">
              <a:spAutoFit/>
            </a:bodyPr>
            <a:lstStyle/>
            <a:p>
              <a:r>
                <a:rPr lang="en-US" dirty="0" smtClean="0"/>
                <a:t>1995-2005</a:t>
              </a:r>
              <a:endParaRPr lang="en-US" dirty="0"/>
            </a:p>
          </p:txBody>
        </p:sp>
        <p:sp>
          <p:nvSpPr>
            <p:cNvPr id="19" name="TextBox 18"/>
            <p:cNvSpPr txBox="1"/>
            <p:nvPr/>
          </p:nvSpPr>
          <p:spPr>
            <a:xfrm rot="2124512">
              <a:off x="4873622" y="3534320"/>
              <a:ext cx="1191352" cy="369332"/>
            </a:xfrm>
            <a:prstGeom prst="rect">
              <a:avLst/>
            </a:prstGeom>
            <a:noFill/>
          </p:spPr>
          <p:txBody>
            <a:bodyPr wrap="none" rtlCol="0">
              <a:spAutoFit/>
            </a:bodyPr>
            <a:lstStyle/>
            <a:p>
              <a:r>
                <a:rPr lang="en-US" dirty="0" smtClean="0"/>
                <a:t>2015-2025</a:t>
              </a:r>
              <a:endParaRPr lang="en-US" dirty="0"/>
            </a:p>
          </p:txBody>
        </p:sp>
        <p:sp>
          <p:nvSpPr>
            <p:cNvPr id="20" name="TextBox 19"/>
            <p:cNvSpPr txBox="1"/>
            <p:nvPr/>
          </p:nvSpPr>
          <p:spPr>
            <a:xfrm rot="2124512">
              <a:off x="5089093" y="2436446"/>
              <a:ext cx="768159" cy="369332"/>
            </a:xfrm>
            <a:prstGeom prst="rect">
              <a:avLst/>
            </a:prstGeom>
            <a:noFill/>
          </p:spPr>
          <p:txBody>
            <a:bodyPr wrap="none" rtlCol="0">
              <a:spAutoFit/>
            </a:bodyPr>
            <a:lstStyle/>
            <a:p>
              <a:r>
                <a:rPr lang="en-US" dirty="0" smtClean="0"/>
                <a:t>2030+</a:t>
              </a:r>
              <a:endParaRPr lang="en-US" dirty="0"/>
            </a:p>
          </p:txBody>
        </p:sp>
        <p:sp>
          <p:nvSpPr>
            <p:cNvPr id="7" name="TextBox 6"/>
            <p:cNvSpPr txBox="1"/>
            <p:nvPr/>
          </p:nvSpPr>
          <p:spPr>
            <a:xfrm rot="2124512">
              <a:off x="7693021" y="4105175"/>
              <a:ext cx="1191352" cy="369332"/>
            </a:xfrm>
            <a:prstGeom prst="rect">
              <a:avLst/>
            </a:prstGeom>
            <a:noFill/>
          </p:spPr>
          <p:txBody>
            <a:bodyPr wrap="none" rtlCol="0">
              <a:spAutoFit/>
            </a:bodyPr>
            <a:lstStyle/>
            <a:p>
              <a:r>
                <a:rPr lang="en-US" dirty="0" smtClean="0"/>
                <a:t>1915-1995</a:t>
              </a:r>
              <a:endParaRPr lang="en-US" dirty="0"/>
            </a:p>
          </p:txBody>
        </p:sp>
      </p:grpSp>
      <p:sp>
        <p:nvSpPr>
          <p:cNvPr id="3" name="TextBox 2"/>
          <p:cNvSpPr txBox="1"/>
          <p:nvPr/>
        </p:nvSpPr>
        <p:spPr>
          <a:xfrm>
            <a:off x="800100" y="372159"/>
            <a:ext cx="7543800" cy="646331"/>
          </a:xfrm>
          <a:prstGeom prst="rect">
            <a:avLst/>
          </a:prstGeom>
          <a:noFill/>
        </p:spPr>
        <p:txBody>
          <a:bodyPr wrap="square" rtlCol="0">
            <a:spAutoFit/>
          </a:bodyPr>
          <a:lstStyle/>
          <a:p>
            <a:pPr algn="ctr"/>
            <a:r>
              <a:rPr lang="en-US" sz="3600" dirty="0" smtClean="0"/>
              <a:t>Staircase Diagram of DX</a:t>
            </a:r>
            <a:endParaRPr lang="en-US" sz="3600" dirty="0"/>
          </a:p>
        </p:txBody>
      </p:sp>
      <p:sp>
        <p:nvSpPr>
          <p:cNvPr id="2" name="TextBox 1"/>
          <p:cNvSpPr txBox="1"/>
          <p:nvPr/>
        </p:nvSpPr>
        <p:spPr>
          <a:xfrm>
            <a:off x="332628" y="1365409"/>
            <a:ext cx="4856842" cy="1846659"/>
          </a:xfrm>
          <a:prstGeom prst="rect">
            <a:avLst/>
          </a:prstGeom>
          <a:noFill/>
        </p:spPr>
        <p:txBody>
          <a:bodyPr wrap="none" rtlCol="0">
            <a:spAutoFit/>
          </a:bodyPr>
          <a:lstStyle/>
          <a:p>
            <a:r>
              <a:rPr lang="en-US" sz="2400" dirty="0" smtClean="0">
                <a:solidFill>
                  <a:srgbClr val="0000FF"/>
                </a:solidFill>
              </a:rPr>
              <a:t>Flight </a:t>
            </a:r>
            <a:r>
              <a:rPr lang="en-US" sz="2400" dirty="0" smtClean="0"/>
              <a:t>≡ The Components of DX</a:t>
            </a:r>
            <a:endParaRPr lang="en-US" sz="2400" dirty="0"/>
          </a:p>
          <a:p>
            <a:r>
              <a:rPr lang="en-US" sz="2400" dirty="0"/>
              <a:t> </a:t>
            </a:r>
            <a:r>
              <a:rPr lang="en-US" sz="2400" dirty="0" smtClean="0"/>
              <a:t>  	  (Radios, </a:t>
            </a:r>
            <a:r>
              <a:rPr lang="en-US" sz="2400" dirty="0"/>
              <a:t>QSLs</a:t>
            </a:r>
            <a:r>
              <a:rPr lang="en-US" sz="2400" dirty="0" smtClean="0"/>
              <a:t>, Satellites, etc.)</a:t>
            </a:r>
          </a:p>
          <a:p>
            <a:endParaRPr lang="en-US" dirty="0"/>
          </a:p>
          <a:p>
            <a:r>
              <a:rPr lang="en-US" sz="2400" dirty="0" smtClean="0">
                <a:solidFill>
                  <a:srgbClr val="0000FF"/>
                </a:solidFill>
              </a:rPr>
              <a:t>Landing</a:t>
            </a:r>
            <a:r>
              <a:rPr lang="en-US" sz="2400" dirty="0" smtClean="0"/>
              <a:t> ≡ DX Phase Transition</a:t>
            </a:r>
          </a:p>
          <a:p>
            <a:r>
              <a:rPr lang="en-US" sz="2400" dirty="0" smtClean="0"/>
              <a:t>   	    (e.g., Real-time</a:t>
            </a:r>
            <a:r>
              <a:rPr lang="en-US" sz="2400" dirty="0">
                <a:solidFill>
                  <a:srgbClr val="FF0000"/>
                </a:solidFill>
              </a:rPr>
              <a:t> </a:t>
            </a:r>
            <a:r>
              <a:rPr lang="en-US" sz="2400" dirty="0"/>
              <a:t>→</a:t>
            </a:r>
            <a:r>
              <a:rPr lang="en-US" sz="2400" dirty="0">
                <a:solidFill>
                  <a:srgbClr val="FF0000"/>
                </a:solidFill>
              </a:rPr>
              <a:t> </a:t>
            </a:r>
            <a:r>
              <a:rPr lang="en-US" sz="2400" dirty="0" smtClean="0"/>
              <a:t>Systems)</a:t>
            </a:r>
          </a:p>
        </p:txBody>
      </p:sp>
      <p:sp>
        <p:nvSpPr>
          <p:cNvPr id="16" name="TextBox 15"/>
          <p:cNvSpPr txBox="1"/>
          <p:nvPr/>
        </p:nvSpPr>
        <p:spPr>
          <a:xfrm rot="2124512">
            <a:off x="7732364" y="3009960"/>
            <a:ext cx="1191352" cy="369332"/>
          </a:xfrm>
          <a:prstGeom prst="rect">
            <a:avLst/>
          </a:prstGeom>
          <a:noFill/>
        </p:spPr>
        <p:txBody>
          <a:bodyPr wrap="none" rtlCol="0">
            <a:spAutoFit/>
          </a:bodyPr>
          <a:lstStyle/>
          <a:p>
            <a:r>
              <a:rPr lang="en-US" dirty="0" smtClean="0"/>
              <a:t>2005-2015</a:t>
            </a:r>
            <a:endParaRPr lang="en-US" dirty="0"/>
          </a:p>
        </p:txBody>
      </p:sp>
      <p:pic>
        <p:nvPicPr>
          <p:cNvPr id="3076" name="Picture 4" descr="N:\__HD_2016_POST-EXPEDITION\__HD_2016_PPT\_PPT__HD_2016_Visalia_Future_DXing_DXpeditions\Images\4. Phase 4\Stairs\Stairca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345664"/>
            <a:ext cx="2778125" cy="3110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089011"/>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330987"/>
            <a:ext cx="8229600" cy="2677656"/>
          </a:xfrm>
          <a:prstGeom prst="rect">
            <a:avLst/>
          </a:prstGeom>
          <a:noFill/>
        </p:spPr>
        <p:txBody>
          <a:bodyPr wrap="square" rtlCol="0">
            <a:spAutoFit/>
          </a:bodyPr>
          <a:lstStyle/>
          <a:p>
            <a:pPr>
              <a:tabLst>
                <a:tab pos="1485900" algn="l"/>
                <a:tab pos="3430588" algn="l"/>
              </a:tabLst>
            </a:pPr>
            <a:r>
              <a:rPr lang="en-US" sz="2800" dirty="0" smtClean="0">
                <a:solidFill>
                  <a:srgbClr val="FF0000"/>
                </a:solidFill>
              </a:rPr>
              <a:t>Phase 0</a:t>
            </a:r>
            <a:r>
              <a:rPr lang="en-US" sz="2800" dirty="0" smtClean="0"/>
              <a:t>	1915-1995	</a:t>
            </a:r>
            <a:r>
              <a:rPr lang="en-US" sz="2800" dirty="0" smtClean="0">
                <a:solidFill>
                  <a:srgbClr val="0000FF"/>
                </a:solidFill>
              </a:rPr>
              <a:t>DX IS!</a:t>
            </a:r>
          </a:p>
          <a:p>
            <a:pPr>
              <a:tabLst>
                <a:tab pos="1485900" algn="l"/>
                <a:tab pos="3430588" algn="l"/>
              </a:tabLst>
            </a:pPr>
            <a:r>
              <a:rPr lang="en-US" sz="2800" dirty="0">
                <a:solidFill>
                  <a:srgbClr val="FF0000"/>
                </a:solidFill>
              </a:rPr>
              <a:t>Phase </a:t>
            </a:r>
            <a:r>
              <a:rPr lang="en-US" sz="2800" dirty="0" smtClean="0">
                <a:solidFill>
                  <a:srgbClr val="FF0000"/>
                </a:solidFill>
              </a:rPr>
              <a:t>1</a:t>
            </a:r>
            <a:r>
              <a:rPr lang="en-US" sz="2800" dirty="0"/>
              <a:t>	</a:t>
            </a:r>
            <a:r>
              <a:rPr lang="en-US" sz="2800" dirty="0" smtClean="0"/>
              <a:t>1995-2005</a:t>
            </a:r>
            <a:r>
              <a:rPr lang="en-US" sz="2800" dirty="0"/>
              <a:t>	</a:t>
            </a:r>
            <a:r>
              <a:rPr lang="en-US" sz="2800" dirty="0" smtClean="0">
                <a:solidFill>
                  <a:srgbClr val="0000FF"/>
                </a:solidFill>
              </a:rPr>
              <a:t>Internet</a:t>
            </a:r>
            <a:endParaRPr lang="en-US" sz="2800" dirty="0">
              <a:solidFill>
                <a:srgbClr val="0000FF"/>
              </a:solidFill>
            </a:endParaRPr>
          </a:p>
          <a:p>
            <a:pPr>
              <a:tabLst>
                <a:tab pos="1485900" algn="l"/>
                <a:tab pos="3430588" algn="l"/>
              </a:tabLst>
            </a:pPr>
            <a:r>
              <a:rPr lang="en-US" sz="2800" dirty="0">
                <a:solidFill>
                  <a:srgbClr val="FF0000"/>
                </a:solidFill>
              </a:rPr>
              <a:t>Phase </a:t>
            </a:r>
            <a:r>
              <a:rPr lang="en-US" sz="2800" dirty="0" smtClean="0">
                <a:solidFill>
                  <a:srgbClr val="FF0000"/>
                </a:solidFill>
              </a:rPr>
              <a:t>2</a:t>
            </a:r>
            <a:r>
              <a:rPr lang="en-US" sz="2800" dirty="0"/>
              <a:t>	</a:t>
            </a:r>
            <a:r>
              <a:rPr lang="en-US" sz="2800" dirty="0" smtClean="0"/>
              <a:t>2005-2015</a:t>
            </a:r>
            <a:r>
              <a:rPr lang="en-US" sz="2800" dirty="0"/>
              <a:t>	</a:t>
            </a:r>
            <a:r>
              <a:rPr lang="en-US" sz="2800" dirty="0" smtClean="0">
                <a:solidFill>
                  <a:srgbClr val="0000FF"/>
                </a:solidFill>
              </a:rPr>
              <a:t>Real-time</a:t>
            </a:r>
            <a:endParaRPr lang="en-US" sz="2800" dirty="0">
              <a:solidFill>
                <a:srgbClr val="0000FF"/>
              </a:solidFill>
            </a:endParaRPr>
          </a:p>
          <a:p>
            <a:pPr>
              <a:tabLst>
                <a:tab pos="1485900" algn="l"/>
                <a:tab pos="3430588" algn="l"/>
              </a:tabLst>
            </a:pPr>
            <a:r>
              <a:rPr lang="en-US" sz="2800" dirty="0">
                <a:solidFill>
                  <a:srgbClr val="FF0000"/>
                </a:solidFill>
              </a:rPr>
              <a:t>Phase </a:t>
            </a:r>
            <a:r>
              <a:rPr lang="en-US" sz="2800" dirty="0" smtClean="0">
                <a:solidFill>
                  <a:srgbClr val="FF0000"/>
                </a:solidFill>
              </a:rPr>
              <a:t>3</a:t>
            </a:r>
            <a:r>
              <a:rPr lang="en-US" sz="2800" dirty="0"/>
              <a:t>	</a:t>
            </a:r>
            <a:r>
              <a:rPr lang="en-US" sz="2800" dirty="0" smtClean="0"/>
              <a:t>2015-2025</a:t>
            </a:r>
            <a:r>
              <a:rPr lang="en-US" sz="2800" dirty="0"/>
              <a:t>	</a:t>
            </a:r>
            <a:r>
              <a:rPr lang="en-US" sz="2800" dirty="0" smtClean="0">
                <a:solidFill>
                  <a:srgbClr val="0000FF"/>
                </a:solidFill>
              </a:rPr>
              <a:t>Social Media</a:t>
            </a:r>
          </a:p>
          <a:p>
            <a:pPr>
              <a:tabLst>
                <a:tab pos="1485900" algn="l"/>
                <a:tab pos="3430588" algn="l"/>
              </a:tabLst>
            </a:pPr>
            <a:r>
              <a:rPr lang="en-US" sz="2800" dirty="0" smtClean="0">
                <a:solidFill>
                  <a:srgbClr val="FF0000"/>
                </a:solidFill>
              </a:rPr>
              <a:t>Phase 4</a:t>
            </a:r>
            <a:r>
              <a:rPr lang="en-US" sz="2800" dirty="0" smtClean="0">
                <a:solidFill>
                  <a:srgbClr val="0000FF"/>
                </a:solidFill>
              </a:rPr>
              <a:t>	</a:t>
            </a:r>
            <a:r>
              <a:rPr lang="en-US" sz="2800" dirty="0" smtClean="0"/>
              <a:t>2025-2030</a:t>
            </a:r>
            <a:r>
              <a:rPr lang="en-US" sz="2800" dirty="0"/>
              <a:t>	</a:t>
            </a:r>
            <a:r>
              <a:rPr lang="en-US" sz="2800" dirty="0" smtClean="0">
                <a:solidFill>
                  <a:srgbClr val="0000FF"/>
                </a:solidFill>
              </a:rPr>
              <a:t>Systems</a:t>
            </a:r>
          </a:p>
          <a:p>
            <a:pPr>
              <a:tabLst>
                <a:tab pos="1485900" algn="l"/>
                <a:tab pos="3430588" algn="l"/>
              </a:tabLst>
            </a:pPr>
            <a:r>
              <a:rPr lang="en-US" sz="2800" dirty="0" smtClean="0">
                <a:solidFill>
                  <a:srgbClr val="FF0000"/>
                </a:solidFill>
              </a:rPr>
              <a:t>Phase 5</a:t>
            </a:r>
            <a:r>
              <a:rPr lang="en-US" sz="2800" dirty="0"/>
              <a:t>	</a:t>
            </a:r>
            <a:r>
              <a:rPr lang="en-US" sz="2800" dirty="0" smtClean="0"/>
              <a:t>2030+</a:t>
            </a:r>
            <a:r>
              <a:rPr lang="en-US" sz="2800" dirty="0"/>
              <a:t>	</a:t>
            </a:r>
            <a:r>
              <a:rPr lang="en-US" sz="2800" dirty="0" err="1" smtClean="0">
                <a:solidFill>
                  <a:srgbClr val="0000FF"/>
                </a:solidFill>
              </a:rPr>
              <a:t>Society,Earth,Technology</a:t>
            </a:r>
            <a:r>
              <a:rPr lang="en-US" sz="2800" dirty="0" smtClean="0">
                <a:solidFill>
                  <a:srgbClr val="0000FF"/>
                </a:solidFill>
              </a:rPr>
              <a:t> (SET)</a:t>
            </a:r>
          </a:p>
        </p:txBody>
      </p:sp>
      <p:sp>
        <p:nvSpPr>
          <p:cNvPr id="4" name="TextBox 3"/>
          <p:cNvSpPr txBox="1"/>
          <p:nvPr/>
        </p:nvSpPr>
        <p:spPr>
          <a:xfrm>
            <a:off x="323850" y="381000"/>
            <a:ext cx="8496300" cy="646331"/>
          </a:xfrm>
          <a:prstGeom prst="rect">
            <a:avLst/>
          </a:prstGeom>
          <a:noFill/>
        </p:spPr>
        <p:txBody>
          <a:bodyPr wrap="square" rtlCol="0">
            <a:spAutoFit/>
          </a:bodyPr>
          <a:lstStyle/>
          <a:p>
            <a:pPr algn="ctr"/>
            <a:r>
              <a:rPr lang="en-US" sz="3600" dirty="0" smtClean="0"/>
              <a:t>Summary of the Phases of DX</a:t>
            </a:r>
            <a:endParaRPr lang="en-US" sz="3600" dirty="0"/>
          </a:p>
        </p:txBody>
      </p:sp>
      <p:grpSp>
        <p:nvGrpSpPr>
          <p:cNvPr id="2" name="Group 1"/>
          <p:cNvGrpSpPr/>
          <p:nvPr/>
        </p:nvGrpSpPr>
        <p:grpSpPr>
          <a:xfrm>
            <a:off x="-596232" y="5159221"/>
            <a:ext cx="9296400" cy="1012979"/>
            <a:chOff x="-596232" y="5455096"/>
            <a:chExt cx="9296400" cy="1012979"/>
          </a:xfrm>
        </p:grpSpPr>
        <p:sp>
          <p:nvSpPr>
            <p:cNvPr id="10" name="Right Arrow 9"/>
            <p:cNvSpPr/>
            <p:nvPr/>
          </p:nvSpPr>
          <p:spPr>
            <a:xfrm>
              <a:off x="-596232" y="6248400"/>
              <a:ext cx="92964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579870" y="5455096"/>
              <a:ext cx="806631" cy="1008002"/>
              <a:chOff x="3566502" y="3336330"/>
              <a:chExt cx="806631" cy="1008002"/>
            </a:xfrm>
          </p:grpSpPr>
          <p:sp>
            <p:nvSpPr>
              <p:cNvPr id="12" name="TextBox 11"/>
              <p:cNvSpPr txBox="1"/>
              <p:nvPr/>
            </p:nvSpPr>
            <p:spPr>
              <a:xfrm>
                <a:off x="3566502" y="4067333"/>
                <a:ext cx="806631" cy="276999"/>
              </a:xfrm>
              <a:prstGeom prst="rect">
                <a:avLst/>
              </a:prstGeom>
              <a:solidFill>
                <a:srgbClr val="FF0000"/>
              </a:solidFill>
            </p:spPr>
            <p:txBody>
              <a:bodyPr wrap="none" rtlCol="0">
                <a:spAutoFit/>
              </a:bodyPr>
              <a:lstStyle/>
              <a:p>
                <a:r>
                  <a:rPr lang="en-US" sz="1200" dirty="0" smtClean="0">
                    <a:solidFill>
                      <a:schemeClr val="bg1"/>
                    </a:solidFill>
                  </a:rPr>
                  <a:t>INTERNET</a:t>
                </a:r>
                <a:endParaRPr lang="en-US" sz="1200" dirty="0">
                  <a:solidFill>
                    <a:schemeClr val="bg1"/>
                  </a:solidFill>
                </a:endParaRPr>
              </a:p>
            </p:txBody>
          </p:sp>
          <p:sp>
            <p:nvSpPr>
              <p:cNvPr id="13" name="TextBox 12"/>
              <p:cNvSpPr txBox="1"/>
              <p:nvPr/>
            </p:nvSpPr>
            <p:spPr>
              <a:xfrm>
                <a:off x="3765084" y="3336330"/>
                <a:ext cx="367408" cy="523220"/>
              </a:xfrm>
              <a:prstGeom prst="rect">
                <a:avLst/>
              </a:prstGeom>
              <a:solidFill>
                <a:schemeClr val="bg1"/>
              </a:solidFill>
              <a:ln>
                <a:solidFill>
                  <a:schemeClr val="tx1"/>
                </a:solidFill>
              </a:ln>
            </p:spPr>
            <p:txBody>
              <a:bodyPr wrap="none" rtlCol="0">
                <a:spAutoFit/>
              </a:bodyPr>
              <a:lstStyle/>
              <a:p>
                <a:r>
                  <a:rPr lang="en-US" sz="2800" dirty="0">
                    <a:solidFill>
                      <a:srgbClr val="FF0000"/>
                    </a:solidFill>
                  </a:rPr>
                  <a:t>1</a:t>
                </a:r>
              </a:p>
            </p:txBody>
          </p:sp>
        </p:grpSp>
        <p:grpSp>
          <p:nvGrpSpPr>
            <p:cNvPr id="14" name="Group 13"/>
            <p:cNvGrpSpPr/>
            <p:nvPr/>
          </p:nvGrpSpPr>
          <p:grpSpPr>
            <a:xfrm>
              <a:off x="1884457" y="5455096"/>
              <a:ext cx="501356" cy="1008002"/>
              <a:chOff x="1871089" y="3336330"/>
              <a:chExt cx="501356" cy="1008002"/>
            </a:xfrm>
          </p:grpSpPr>
          <p:sp>
            <p:nvSpPr>
              <p:cNvPr id="15" name="TextBox 14"/>
              <p:cNvSpPr txBox="1"/>
              <p:nvPr/>
            </p:nvSpPr>
            <p:spPr>
              <a:xfrm>
                <a:off x="1871089" y="4067333"/>
                <a:ext cx="501356" cy="276999"/>
              </a:xfrm>
              <a:prstGeom prst="rect">
                <a:avLst/>
              </a:prstGeom>
              <a:solidFill>
                <a:srgbClr val="FF0000"/>
              </a:solidFill>
            </p:spPr>
            <p:txBody>
              <a:bodyPr wrap="none" rtlCol="0">
                <a:spAutoFit/>
              </a:bodyPr>
              <a:lstStyle/>
              <a:p>
                <a:r>
                  <a:rPr lang="en-US" sz="1200" dirty="0" smtClean="0">
                    <a:solidFill>
                      <a:schemeClr val="bg1"/>
                    </a:solidFill>
                  </a:rPr>
                  <a:t>DX IS</a:t>
                </a:r>
                <a:endParaRPr lang="en-US" sz="1200" dirty="0">
                  <a:solidFill>
                    <a:schemeClr val="bg1"/>
                  </a:solidFill>
                </a:endParaRPr>
              </a:p>
            </p:txBody>
          </p:sp>
          <p:sp>
            <p:nvSpPr>
              <p:cNvPr id="16" name="TextBox 15"/>
              <p:cNvSpPr txBox="1"/>
              <p:nvPr/>
            </p:nvSpPr>
            <p:spPr>
              <a:xfrm>
                <a:off x="1941526" y="333633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0</a:t>
                </a:r>
                <a:endParaRPr lang="en-US" sz="2800" dirty="0">
                  <a:solidFill>
                    <a:srgbClr val="FF0000"/>
                  </a:solidFill>
                </a:endParaRPr>
              </a:p>
            </p:txBody>
          </p:sp>
        </p:grpSp>
        <p:grpSp>
          <p:nvGrpSpPr>
            <p:cNvPr id="17" name="Group 16"/>
            <p:cNvGrpSpPr/>
            <p:nvPr/>
          </p:nvGrpSpPr>
          <p:grpSpPr>
            <a:xfrm>
              <a:off x="4673969" y="5455096"/>
              <a:ext cx="862672" cy="999270"/>
              <a:chOff x="4660601" y="3336330"/>
              <a:chExt cx="862672" cy="999270"/>
            </a:xfrm>
          </p:grpSpPr>
          <p:sp>
            <p:nvSpPr>
              <p:cNvPr id="18" name="TextBox 17"/>
              <p:cNvSpPr txBox="1"/>
              <p:nvPr/>
            </p:nvSpPr>
            <p:spPr>
              <a:xfrm>
                <a:off x="4660601" y="4058601"/>
                <a:ext cx="862672" cy="276999"/>
              </a:xfrm>
              <a:prstGeom prst="rect">
                <a:avLst/>
              </a:prstGeom>
              <a:solidFill>
                <a:srgbClr val="FF0000"/>
              </a:solidFill>
            </p:spPr>
            <p:txBody>
              <a:bodyPr wrap="none" rtlCol="0">
                <a:spAutoFit/>
              </a:bodyPr>
              <a:lstStyle/>
              <a:p>
                <a:r>
                  <a:rPr lang="en-US" sz="1200" dirty="0" smtClean="0">
                    <a:solidFill>
                      <a:schemeClr val="bg1"/>
                    </a:solidFill>
                  </a:rPr>
                  <a:t>REAL-TIME</a:t>
                </a:r>
                <a:endParaRPr lang="en-US" sz="1200" dirty="0">
                  <a:solidFill>
                    <a:schemeClr val="bg1"/>
                  </a:solidFill>
                </a:endParaRPr>
              </a:p>
            </p:txBody>
          </p:sp>
          <p:sp>
            <p:nvSpPr>
              <p:cNvPr id="19" name="TextBox 18"/>
              <p:cNvSpPr txBox="1"/>
              <p:nvPr/>
            </p:nvSpPr>
            <p:spPr>
              <a:xfrm>
                <a:off x="4894575" y="333633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2</a:t>
                </a:r>
                <a:endParaRPr lang="en-US" sz="2800" dirty="0">
                  <a:solidFill>
                    <a:srgbClr val="FF0000"/>
                  </a:solidFill>
                </a:endParaRPr>
              </a:p>
            </p:txBody>
          </p:sp>
        </p:grpSp>
        <p:grpSp>
          <p:nvGrpSpPr>
            <p:cNvPr id="20" name="Group 19"/>
            <p:cNvGrpSpPr/>
            <p:nvPr/>
          </p:nvGrpSpPr>
          <p:grpSpPr>
            <a:xfrm>
              <a:off x="5674731" y="5455096"/>
              <a:ext cx="904415" cy="1008003"/>
              <a:chOff x="5661363" y="3336330"/>
              <a:chExt cx="904415" cy="1008003"/>
            </a:xfrm>
          </p:grpSpPr>
          <p:sp>
            <p:nvSpPr>
              <p:cNvPr id="21" name="TextBox 20"/>
              <p:cNvSpPr txBox="1"/>
              <p:nvPr/>
            </p:nvSpPr>
            <p:spPr>
              <a:xfrm>
                <a:off x="5661363" y="4067334"/>
                <a:ext cx="904415" cy="276999"/>
              </a:xfrm>
              <a:prstGeom prst="rect">
                <a:avLst/>
              </a:prstGeom>
              <a:solidFill>
                <a:srgbClr val="FF0000"/>
              </a:solidFill>
            </p:spPr>
            <p:txBody>
              <a:bodyPr wrap="none" rtlCol="0">
                <a:spAutoFit/>
              </a:bodyPr>
              <a:lstStyle/>
              <a:p>
                <a:r>
                  <a:rPr lang="en-US" sz="1200" dirty="0" smtClean="0">
                    <a:solidFill>
                      <a:schemeClr val="bg1"/>
                    </a:solidFill>
                  </a:rPr>
                  <a:t>SOC MEDIA</a:t>
                </a:r>
                <a:endParaRPr lang="en-US" sz="1200" dirty="0">
                  <a:solidFill>
                    <a:schemeClr val="bg1"/>
                  </a:solidFill>
                </a:endParaRPr>
              </a:p>
            </p:txBody>
          </p:sp>
          <p:sp>
            <p:nvSpPr>
              <p:cNvPr id="22" name="TextBox 21"/>
              <p:cNvSpPr txBox="1"/>
              <p:nvPr/>
            </p:nvSpPr>
            <p:spPr>
              <a:xfrm>
                <a:off x="5948460" y="333633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3</a:t>
                </a:r>
                <a:endParaRPr lang="en-US" sz="2800" dirty="0">
                  <a:solidFill>
                    <a:srgbClr val="FF0000"/>
                  </a:solidFill>
                </a:endParaRPr>
              </a:p>
            </p:txBody>
          </p:sp>
        </p:grpSp>
        <p:grpSp>
          <p:nvGrpSpPr>
            <p:cNvPr id="23" name="Group 22"/>
            <p:cNvGrpSpPr/>
            <p:nvPr/>
          </p:nvGrpSpPr>
          <p:grpSpPr>
            <a:xfrm>
              <a:off x="6734855" y="5460072"/>
              <a:ext cx="749949" cy="1008003"/>
              <a:chOff x="6710336" y="3336330"/>
              <a:chExt cx="749949" cy="1008003"/>
            </a:xfrm>
          </p:grpSpPr>
          <p:sp>
            <p:nvSpPr>
              <p:cNvPr id="24" name="TextBox 23"/>
              <p:cNvSpPr txBox="1"/>
              <p:nvPr/>
            </p:nvSpPr>
            <p:spPr>
              <a:xfrm>
                <a:off x="6710336" y="4067334"/>
                <a:ext cx="749949" cy="276999"/>
              </a:xfrm>
              <a:prstGeom prst="rect">
                <a:avLst/>
              </a:prstGeom>
              <a:solidFill>
                <a:srgbClr val="FF0000"/>
              </a:solidFill>
            </p:spPr>
            <p:txBody>
              <a:bodyPr wrap="none" rtlCol="0">
                <a:spAutoFit/>
              </a:bodyPr>
              <a:lstStyle/>
              <a:p>
                <a:r>
                  <a:rPr lang="en-US" sz="1200" dirty="0" smtClean="0">
                    <a:solidFill>
                      <a:schemeClr val="bg1"/>
                    </a:solidFill>
                  </a:rPr>
                  <a:t>SYSTEMS</a:t>
                </a:r>
                <a:endParaRPr lang="en-US" sz="1200" dirty="0">
                  <a:solidFill>
                    <a:schemeClr val="bg1"/>
                  </a:solidFill>
                </a:endParaRPr>
              </a:p>
            </p:txBody>
          </p:sp>
          <p:sp>
            <p:nvSpPr>
              <p:cNvPr id="25" name="TextBox 24"/>
              <p:cNvSpPr txBox="1"/>
              <p:nvPr/>
            </p:nvSpPr>
            <p:spPr>
              <a:xfrm>
                <a:off x="6858000" y="333633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4</a:t>
                </a:r>
                <a:endParaRPr lang="en-US" sz="2800" dirty="0">
                  <a:solidFill>
                    <a:srgbClr val="FF0000"/>
                  </a:solidFill>
                </a:endParaRPr>
              </a:p>
            </p:txBody>
          </p:sp>
        </p:grpSp>
        <p:grpSp>
          <p:nvGrpSpPr>
            <p:cNvPr id="26" name="Group 25"/>
            <p:cNvGrpSpPr/>
            <p:nvPr/>
          </p:nvGrpSpPr>
          <p:grpSpPr>
            <a:xfrm>
              <a:off x="7660132" y="5455096"/>
              <a:ext cx="405880" cy="1008003"/>
              <a:chOff x="7899920" y="3336330"/>
              <a:chExt cx="405880" cy="1008003"/>
            </a:xfrm>
          </p:grpSpPr>
          <p:sp>
            <p:nvSpPr>
              <p:cNvPr id="27" name="TextBox 26"/>
              <p:cNvSpPr txBox="1"/>
              <p:nvPr/>
            </p:nvSpPr>
            <p:spPr>
              <a:xfrm>
                <a:off x="7899920" y="4067334"/>
                <a:ext cx="405880" cy="276999"/>
              </a:xfrm>
              <a:prstGeom prst="rect">
                <a:avLst/>
              </a:prstGeom>
              <a:solidFill>
                <a:srgbClr val="FF0000"/>
              </a:solidFill>
            </p:spPr>
            <p:txBody>
              <a:bodyPr wrap="none" rtlCol="0">
                <a:spAutoFit/>
              </a:bodyPr>
              <a:lstStyle/>
              <a:p>
                <a:r>
                  <a:rPr lang="en-US" sz="1200" dirty="0" smtClean="0">
                    <a:solidFill>
                      <a:schemeClr val="bg1"/>
                    </a:solidFill>
                  </a:rPr>
                  <a:t>SET</a:t>
                </a:r>
                <a:endParaRPr lang="en-US" sz="1200" dirty="0">
                  <a:solidFill>
                    <a:schemeClr val="bg1"/>
                  </a:solidFill>
                </a:endParaRPr>
              </a:p>
            </p:txBody>
          </p:sp>
          <p:sp>
            <p:nvSpPr>
              <p:cNvPr id="28" name="TextBox 27"/>
              <p:cNvSpPr txBox="1"/>
              <p:nvPr/>
            </p:nvSpPr>
            <p:spPr>
              <a:xfrm>
                <a:off x="7938392" y="3336330"/>
                <a:ext cx="367408" cy="523220"/>
              </a:xfrm>
              <a:prstGeom prst="rect">
                <a:avLst/>
              </a:prstGeom>
              <a:solidFill>
                <a:schemeClr val="bg1"/>
              </a:solidFill>
              <a:ln>
                <a:solidFill>
                  <a:schemeClr val="tx1"/>
                </a:solidFill>
              </a:ln>
            </p:spPr>
            <p:txBody>
              <a:bodyPr wrap="none" rtlCol="0">
                <a:spAutoFit/>
              </a:bodyPr>
              <a:lstStyle/>
              <a:p>
                <a:r>
                  <a:rPr lang="en-US" sz="2800" dirty="0" smtClean="0">
                    <a:solidFill>
                      <a:srgbClr val="FF0000"/>
                    </a:solidFill>
                  </a:rPr>
                  <a:t>5</a:t>
                </a:r>
                <a:endParaRPr lang="en-US" sz="2800" dirty="0">
                  <a:solidFill>
                    <a:srgbClr val="FF0000"/>
                  </a:solidFill>
                </a:endParaRPr>
              </a:p>
            </p:txBody>
          </p:sp>
        </p:grpSp>
      </p:grpSp>
      <p:grpSp>
        <p:nvGrpSpPr>
          <p:cNvPr id="7" name="Group 6"/>
          <p:cNvGrpSpPr/>
          <p:nvPr/>
        </p:nvGrpSpPr>
        <p:grpSpPr>
          <a:xfrm>
            <a:off x="5717588" y="4320131"/>
            <a:ext cx="1380827" cy="685800"/>
            <a:chOff x="5717588" y="4114800"/>
            <a:chExt cx="1380827" cy="685800"/>
          </a:xfrm>
        </p:grpSpPr>
        <p:sp>
          <p:nvSpPr>
            <p:cNvPr id="5" name="TextBox 4"/>
            <p:cNvSpPr txBox="1"/>
            <p:nvPr/>
          </p:nvSpPr>
          <p:spPr>
            <a:xfrm>
              <a:off x="5717588" y="4114800"/>
              <a:ext cx="1380827" cy="369332"/>
            </a:xfrm>
            <a:prstGeom prst="rect">
              <a:avLst/>
            </a:prstGeom>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b="1" dirty="0" smtClean="0">
                  <a:solidFill>
                    <a:schemeClr val="tx1"/>
                  </a:solidFill>
                </a:rPr>
                <a:t>You are here</a:t>
              </a:r>
              <a:endParaRPr lang="en-US" b="1" dirty="0">
                <a:solidFill>
                  <a:schemeClr val="tx1"/>
                </a:solidFill>
              </a:endParaRPr>
            </a:p>
          </p:txBody>
        </p:sp>
        <p:sp>
          <p:nvSpPr>
            <p:cNvPr id="6" name="Down Arrow 5"/>
            <p:cNvSpPr/>
            <p:nvPr/>
          </p:nvSpPr>
          <p:spPr>
            <a:xfrm>
              <a:off x="6329236" y="449580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26877197"/>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7"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372159"/>
            <a:ext cx="7543800" cy="646331"/>
          </a:xfrm>
          <a:prstGeom prst="rect">
            <a:avLst/>
          </a:prstGeom>
          <a:noFill/>
        </p:spPr>
        <p:txBody>
          <a:bodyPr wrap="square" rtlCol="0">
            <a:spAutoFit/>
          </a:bodyPr>
          <a:lstStyle/>
          <a:p>
            <a:pPr algn="ctr"/>
            <a:r>
              <a:rPr lang="en-US" sz="3600" dirty="0" smtClean="0"/>
              <a:t>The Big Choice for DX persons</a:t>
            </a:r>
            <a:endParaRPr lang="en-US" sz="3600" dirty="0"/>
          </a:p>
        </p:txBody>
      </p:sp>
      <p:sp>
        <p:nvSpPr>
          <p:cNvPr id="5" name="TextBox 4"/>
          <p:cNvSpPr txBox="1"/>
          <p:nvPr/>
        </p:nvSpPr>
        <p:spPr>
          <a:xfrm>
            <a:off x="800100" y="4953000"/>
            <a:ext cx="7543800" cy="646331"/>
          </a:xfrm>
          <a:prstGeom prst="rect">
            <a:avLst/>
          </a:prstGeom>
          <a:noFill/>
        </p:spPr>
        <p:txBody>
          <a:bodyPr wrap="square" rtlCol="0">
            <a:spAutoFit/>
          </a:bodyPr>
          <a:lstStyle/>
          <a:p>
            <a:pPr algn="ctr"/>
            <a:r>
              <a:rPr lang="en-US" sz="3600" dirty="0" smtClean="0">
                <a:solidFill>
                  <a:srgbClr val="0000FF"/>
                </a:solidFill>
              </a:rPr>
              <a:t>A few recommendations…</a:t>
            </a:r>
            <a:endParaRPr lang="en-US" sz="3600" dirty="0">
              <a:solidFill>
                <a:srgbClr val="0000FF"/>
              </a:solidFill>
            </a:endParaRPr>
          </a:p>
        </p:txBody>
      </p:sp>
      <p:sp>
        <p:nvSpPr>
          <p:cNvPr id="4" name="TextBox 3"/>
          <p:cNvSpPr txBox="1"/>
          <p:nvPr/>
        </p:nvSpPr>
        <p:spPr>
          <a:xfrm>
            <a:off x="1905000" y="1524000"/>
            <a:ext cx="6341608" cy="3046988"/>
          </a:xfrm>
          <a:prstGeom prst="rect">
            <a:avLst/>
          </a:prstGeom>
          <a:noFill/>
        </p:spPr>
        <p:txBody>
          <a:bodyPr wrap="none" rtlCol="0">
            <a:spAutoFit/>
          </a:bodyPr>
          <a:lstStyle/>
          <a:p>
            <a:pPr marL="285750" indent="-285750">
              <a:buFont typeface="Wingdings" panose="05000000000000000000" pitchFamily="2" charset="2"/>
              <a:buChar char="q"/>
            </a:pPr>
            <a:r>
              <a:rPr lang="en-US" sz="3200" dirty="0"/>
              <a:t> </a:t>
            </a:r>
            <a:r>
              <a:rPr lang="en-US" sz="3200" dirty="0" smtClean="0"/>
              <a:t>Stay in </a:t>
            </a:r>
            <a:r>
              <a:rPr lang="en-US" sz="3200" dirty="0"/>
              <a:t>the 20</a:t>
            </a:r>
            <a:r>
              <a:rPr lang="en-US" sz="3200" baseline="30000" dirty="0"/>
              <a:t>th</a:t>
            </a:r>
            <a:r>
              <a:rPr lang="en-US" sz="3200" dirty="0"/>
              <a:t> </a:t>
            </a:r>
            <a:r>
              <a:rPr lang="en-US" sz="3200" dirty="0" smtClean="0"/>
              <a:t>Century</a:t>
            </a:r>
          </a:p>
          <a:p>
            <a:pPr marL="285750" indent="-285750">
              <a:buFont typeface="Wingdings" panose="05000000000000000000" pitchFamily="2" charset="2"/>
              <a:buChar char="q"/>
            </a:pPr>
            <a:r>
              <a:rPr lang="en-US" sz="3200" dirty="0" smtClean="0"/>
              <a:t> Find a rich person and </a:t>
            </a:r>
            <a:r>
              <a:rPr lang="en-US" sz="3200" dirty="0"/>
              <a:t>be </a:t>
            </a:r>
            <a:r>
              <a:rPr lang="en-US" sz="3200" dirty="0" smtClean="0"/>
              <a:t>happy</a:t>
            </a:r>
          </a:p>
          <a:p>
            <a:pPr marL="285750" indent="-285750">
              <a:buFont typeface="Wingdings" panose="05000000000000000000" pitchFamily="2" charset="2"/>
              <a:buChar char="q"/>
            </a:pPr>
            <a:r>
              <a:rPr lang="en-US" sz="3200" dirty="0" smtClean="0"/>
              <a:t> Complain </a:t>
            </a:r>
            <a:r>
              <a:rPr lang="en-US" sz="3200" dirty="0"/>
              <a:t>and criticize</a:t>
            </a:r>
            <a:endParaRPr lang="en-US" sz="3200" dirty="0" smtClean="0"/>
          </a:p>
          <a:p>
            <a:pPr marL="285750" indent="-285750">
              <a:buFont typeface="Wingdings" panose="05000000000000000000" pitchFamily="2" charset="2"/>
              <a:buChar char="q"/>
            </a:pPr>
            <a:r>
              <a:rPr lang="en-US" sz="3200" dirty="0" smtClean="0"/>
              <a:t> </a:t>
            </a:r>
            <a:r>
              <a:rPr lang="en-US" sz="3200" dirty="0"/>
              <a:t>Drop out</a:t>
            </a:r>
          </a:p>
          <a:p>
            <a:pPr marL="285750" indent="-285750">
              <a:buFont typeface="Wingdings" panose="05000000000000000000" pitchFamily="2" charset="2"/>
              <a:buChar char="q"/>
            </a:pPr>
            <a:r>
              <a:rPr lang="en-US" sz="3200" dirty="0" smtClean="0"/>
              <a:t> Embrace technology</a:t>
            </a:r>
          </a:p>
          <a:p>
            <a:pPr marL="285750" indent="-285750">
              <a:buFont typeface="Wingdings" panose="05000000000000000000" pitchFamily="2" charset="2"/>
              <a:buChar char="q"/>
            </a:pPr>
            <a:r>
              <a:rPr lang="en-US" sz="3200" dirty="0" smtClean="0"/>
              <a:t> Think Internet, Real-time, Systems</a:t>
            </a:r>
          </a:p>
        </p:txBody>
      </p:sp>
      <p:sp>
        <p:nvSpPr>
          <p:cNvPr id="15" name="TextBox 14"/>
          <p:cNvSpPr txBox="1"/>
          <p:nvPr/>
        </p:nvSpPr>
        <p:spPr>
          <a:xfrm>
            <a:off x="9525000" y="2743200"/>
            <a:ext cx="668773" cy="830997"/>
          </a:xfrm>
          <a:prstGeom prst="rect">
            <a:avLst/>
          </a:prstGeom>
          <a:noFill/>
        </p:spPr>
        <p:txBody>
          <a:bodyPr wrap="none" rtlCol="0">
            <a:spAutoFit/>
          </a:bodyPr>
          <a:lstStyle/>
          <a:p>
            <a:r>
              <a:rPr lang="en-US" sz="4800" dirty="0" smtClean="0">
                <a:solidFill>
                  <a:srgbClr val="FF0000"/>
                </a:solidFill>
                <a:latin typeface="Wingdings" panose="05000000000000000000" pitchFamily="2" charset="2"/>
              </a:rPr>
              <a:t>ü</a:t>
            </a:r>
            <a:endParaRPr lang="en-US" sz="4800" dirty="0">
              <a:solidFill>
                <a:srgbClr val="FF0000"/>
              </a:solidFill>
              <a:latin typeface="Wingdings" panose="05000000000000000000" pitchFamily="2" charset="2"/>
            </a:endParaRPr>
          </a:p>
        </p:txBody>
      </p:sp>
      <p:sp>
        <p:nvSpPr>
          <p:cNvPr id="16" name="TextBox 15"/>
          <p:cNvSpPr txBox="1"/>
          <p:nvPr/>
        </p:nvSpPr>
        <p:spPr>
          <a:xfrm>
            <a:off x="609600" y="-1066800"/>
            <a:ext cx="668773" cy="830997"/>
          </a:xfrm>
          <a:prstGeom prst="rect">
            <a:avLst/>
          </a:prstGeom>
          <a:noFill/>
        </p:spPr>
        <p:txBody>
          <a:bodyPr wrap="none" rtlCol="0">
            <a:spAutoFit/>
          </a:bodyPr>
          <a:lstStyle/>
          <a:p>
            <a:r>
              <a:rPr lang="en-US" sz="4800" dirty="0" smtClean="0">
                <a:solidFill>
                  <a:srgbClr val="FF0000"/>
                </a:solidFill>
                <a:latin typeface="Wingdings" panose="05000000000000000000" pitchFamily="2" charset="2"/>
              </a:rPr>
              <a:t>ü</a:t>
            </a:r>
            <a:endParaRPr lang="en-US" sz="4800" dirty="0">
              <a:solidFill>
                <a:srgbClr val="FF0000"/>
              </a:solidFill>
              <a:latin typeface="Wingdings" panose="05000000000000000000" pitchFamily="2" charset="2"/>
            </a:endParaRPr>
          </a:p>
        </p:txBody>
      </p:sp>
    </p:spTree>
    <p:extLst>
      <p:ext uri="{BB962C8B-B14F-4D97-AF65-F5344CB8AC3E}">
        <p14:creationId xmlns:p14="http://schemas.microsoft.com/office/powerpoint/2010/main" val="1359885119"/>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4584 -0.00138 C -0.05018 0.00648 -0.05261 0.01713 -0.05834 0.02384 C -0.06424 0.03078 -0.07153 0.0324 -0.07813 0.03772 C -0.08907 0.04651 -0.09879 0.05091 -0.11146 0.05438 C -0.11355 0.05484 -0.11546 0.05692 -0.11771 0.05715 C -0.13837 0.06016 -0.11407 0.05669 -0.14167 0.05993 C -0.14896 0.06086 -0.16355 0.06271 -0.16355 0.06294 C -0.17691 0.06201 -0.18941 0.06271 -0.20209 0.05854 C -0.21546 0.05415 -0.22813 0.04697 -0.24167 0.04327 C -0.24636 0.03957 -0.25139 0.03656 -0.25625 0.03355 C -0.25834 0.0324 -0.2625 0.03078 -0.2625 0.03101 C -0.27761 0.01574 -0.25869 0.03378 -0.2698 0.02522 C -0.27553 0.02083 -0.28021 0.01412 -0.28646 0.01111 C -0.30382 -0.00601 -0.3191 -0.02522 -0.33438 -0.04558 C -0.33768 -0.04997 -0.34011 -0.05576 -0.34271 -0.06085 C -0.35278 -0.08005 -0.34254 -0.05738 -0.35521 -0.0789 C -0.36181 -0.09 -0.36771 -0.09972 -0.37518 -0.10944 C -0.37813 -0.1136 -0.38004 -0.11892 -0.38334 -0.12332 C -0.38803 -0.13882 -0.3823 -0.12286 -0.38959 -0.13442 C -0.3981 -0.14784 -0.38421 -0.13234 -0.39584 -0.14414 C -0.40157 -0.15941 -0.39393 -0.14067 -0.40105 -0.15386 C -0.40643 -0.16381 -0.41094 -0.17746 -0.41893 -0.1844 C -0.42483 -0.19643 -0.43316 -0.20361 -0.4408 -0.21355 C -0.44393 -0.21795 -0.44671 -0.22304 -0.45018 -0.22744 C -0.45435 -0.23322 -0.46042 -0.23692 -0.46459 -0.24271 C -0.46754 -0.24664 -0.47014 -0.25011 -0.47396 -0.25243 C -0.48125 -0.25682 -0.48907 -0.25821 -0.49688 -0.25937 C -0.50591 -0.25867 -0.51546 -0.26029 -0.52414 -0.25659 C -0.52518 -0.25613 -0.52605 -0.25451 -0.52709 -0.25381 C -0.52865 -0.25312 -0.52987 -0.25289 -0.53125 -0.25243 C -0.53698 -0.24734 -0.54393 -0.24548 -0.55 -0.24132 C -0.55678 -0.23669 -0.56372 -0.23114 -0.5698 -0.22466 C -0.5783 -0.21564 -0.58716 -0.20731 -0.59584 -0.19828 C -0.60313 -0.19065 -0.60816 -0.18024 -0.61667 -0.17468 C -0.61945 -0.16844 -0.62153 -0.16335 -0.62605 -0.15941 C -0.62865 -0.15224 -0.63143 -0.14576 -0.63646 -0.14137 C -0.63855 -0.1298 -0.63542 -0.1416 -0.64167 -0.13165 C -0.64341 -0.12887 -0.64428 -0.12494 -0.64584 -0.12193 C -0.65122 -0.11106 -0.65348 -0.09648 -0.66042 -0.08722 C -0.66164 -0.08213 -0.66424 -0.0782 -0.66563 -0.07334 C -0.66928 -0.06131 -0.6724 -0.04928 -0.67605 -0.03725 C -0.67709 -0.02961 -0.67813 -0.02545 -0.68125 -0.0192 C -0.68299 -0.00763 -0.68455 0.00463 -0.68855 0.01551 C -0.69167 0.04952 -0.6981 0.0826 -0.7 0.11685 C -0.70139 0.16706 -0.70539 0.22143 -0.69792 0.27094 C -0.69671 0.28922 -0.69428 0.30704 -0.69063 0.32485 C -0.68889 0.33388 -0.68924 0.34221 -0.68542 0.34984 C -0.68247 0.36372 -0.67935 0.37876 -0.67396 0.39126 C -0.6691 0.40306 -0.66268 0.41324 -0.65834 0.42481 C -0.65365 0.4373 -0.64601 0.45026 -0.6375 0.45836 C -0.63369 0.46553 -0.61841 0.47525 -0.61146 0.47733 C -0.59046 0.47594 -0.59862 0.47872 -0.58646 0.4734 C -0.58264 0.47178 -0.57605 0.46483 -0.57605 0.4653 C -0.57101 0.45489 -0.57362 0.45928 -0.56875 0.45234 C -0.56685 0.44517 -0.56841 0.4498 -0.56355 0.44031 C -0.56233 0.43776 -0.56233 0.43452 -0.56146 0.43198 C -0.55886 0.42319 -0.55747 0.41416 -0.55521 0.40537 C -0.55452 0.39704 -0.5533 0.38987 -0.55209 0.38177 C -0.55244 0.37067 -0.55053 0.34128 -0.5573 0.3274 C -0.5606 0.30195 -0.575 0.2765 -0.59167 0.26238 C -0.59757 0.25775 -0.60521 0.25683 -0.61146 0.2529 C -0.62327 0.24526 -0.63594 0.23994 -0.64896 0.23739 C -0.66337 0.23462 -0.67813 0.23577 -0.69271 0.23346 C -0.71216 0.22999 -0.69827 0.23207 -0.73438 0.23045 C -0.775 0.22675 -0.81546 0.22791 -0.85625 0.2293 C -0.86303 0.23161 -0.86945 0.23531 -0.87605 0.23739 C -0.88542 0.24711 -0.87448 0.23739 -0.88542 0.24318 C -0.89566 0.24827 -0.88612 0.24572 -0.89497 0.25151 C -0.90191 0.25614 -0.91303 0.26354 -0.92084 0.26493 C -0.92969 0.26955 -0.92431 0.26678 -0.93646 0.27488 C -0.94132 0.27812 -0.94792 0.2795 -0.95313 0.28182 C -0.98785 0.28043 -0.97535 0.28598 -0.99375 0.26932 C -0.99636 0.25937 -0.99428 0.26308 -0.99896 0.25706 C -0.99931 0.25567 -0.99948 0.25382 -1 0.2529 C -1.00053 0.25151 -1.00157 0.25035 -1.00209 0.2485 C -1.004 0.24248 -1.00435 0.23601 -1.0073 0.23045 C -1.00973 0.2175 -1.01216 0.20523 -1.01355 0.19181 C -1.01337 0.1821 -1.0198 0.12657 -1.00625 0.10852 C -1.00296 0.09533 -0.99514 0.08561 -0.98646 0.07798 C -0.98334 0.0752 -0.97639 0.07404 -0.97292 0.07242 C -0.97188 0.07196 -0.9698 0.07104 -0.9698 0.07127 C -0.94549 0.07173 -0.92535 0.07312 -0.90209 0.07659 C -0.89497 0.07775 -0.8875 0.07844 -0.88021 0.07937 C -0.87674 0.07983 -0.8698 0.08075 -0.8698 0.08098 C -0.86042 0.08029 -0.85105 0.08029 -0.84167 0.07937 C -0.83941 0.07913 -0.83542 0.0752 -0.83542 0.07543 " pathEditMode="relative" rAng="0" ptsTypes="fffffffffffffffffffffffffffffffffffffffffffffffffffffffffffffffffffffffffffffffffffffA">
                                      <p:cBhvr>
                                        <p:cTn id="6" dur="4000" fill="hold"/>
                                        <p:tgtEl>
                                          <p:spTgt spid="15"/>
                                        </p:tgtEl>
                                        <p:attrNameLst>
                                          <p:attrName>ppt_x</p:attrName>
                                          <p:attrName>ppt_y</p:attrName>
                                        </p:attrNameLst>
                                      </p:cBhvr>
                                      <p:rCtr x="-48698" y="11060"/>
                                    </p:animMotion>
                                  </p:childTnLst>
                                </p:cTn>
                              </p:par>
                              <p:par>
                                <p:cTn id="7" presetID="0" presetClass="path" presetSubtype="0" accel="50000" decel="50000" fill="hold" grpId="0" nodeType="withEffect">
                                  <p:stCondLst>
                                    <p:cond delay="0"/>
                                  </p:stCondLst>
                                  <p:childTnLst>
                                    <p:animMotion origin="layout" path="M -0.00296 0.05275 C -0.00434 0.1173 -0.01858 0.19967 0.0033 0.25821 C 0.00487 0.26816 0.00712 0.27834 0.0106 0.28736 C 0.0132 0.2943 0.01737 0.29986 0.01997 0.3068 C 0.02639 0.32392 0.01685 0.3024 0.02518 0.32207 C 0.02778 0.32832 0.03178 0.33341 0.03351 0.34012 C 0.03507 0.3466 0.03803 0.35539 0.0408 0.36094 C 0.04549 0.3702 0.05417 0.37991 0.0606 0.38732 C 0.06702 0.39449 0.07101 0.40583 0.07935 0.40953 C 0.08421 0.41601 0.0882 0.41647 0.09393 0.42064 C 0.09549 0.42179 0.09653 0.42387 0.0981 0.4248 C 0.1033 0.42804 0.10973 0.42827 0.11476 0.43174 C 0.12917 0.44146 0.14566 0.45002 0.16164 0.45534 C 0.16719 0.45719 0.17275 0.45835 0.1783 0.46089 C 0.19046 0.46622 0.20209 0.472 0.21476 0.47478 C 0.22761 0.48172 0.24462 0.48635 0.25851 0.48866 C 0.27223 0.49329 0.28629 0.50046 0.30018 0.50254 C 0.30834 0.50694 0.31685 0.51133 0.32518 0.51504 C 0.32969 0.51712 0.33438 0.51781 0.33872 0.52059 C 0.34428 0.52429 0.35053 0.52822 0.35643 0.53031 C 0.36389 0.53702 0.36025 0.53517 0.36685 0.53725 C 0.38421 0.55182 0.40209 0.56571 0.4198 0.5789 C 0.4257 0.58306 0.43039 0.59 0.43664 0.59278 C 0.4474 0.60712 0.46268 0.61638 0.4731 0.63165 C 0.48126 0.64345 0.48907 0.65594 0.4981 0.66635 C 0.50782 0.67746 0.49549 0.66566 0.50851 0.68301 C 0.5106 0.68579 0.51337 0.68787 0.51476 0.69134 C 0.51702 0.69736 0.51893 0.70152 0.5231 0.70523 C 0.52622 0.71795 0.53351 0.72952 0.53976 0.73993 C 0.54167 0.74734 0.53959 0.74109 0.54393 0.74826 C 0.54619 0.75173 0.55018 0.75937 0.55018 0.7596 C 0.55296 0.77464 0.54879 0.75567 0.55435 0.76908 C 0.55539 0.77163 0.55573 0.77464 0.55643 0.77741 C 0.55712 0.77996 0.55851 0.78204 0.55955 0.78436 C 0.56112 0.79315 0.55973 0.78829 0.56476 0.79824 C 0.57049 0.80981 0.57188 0.82577 0.57935 0.83572 C 0.58091 0.84197 0.58386 0.84683 0.58664 0.85238 C 0.59185 0.86256 0.58438 0.85492 0.59497 0.86904 C 0.60816 0.88662 0.62362 0.89912 0.64185 0.90513 C 0.64636 0.90444 0.65157 0.90583 0.65539 0.90236 C 0.66146 0.89703 0.66598 0.88894 0.6731 0.8857 C 0.68039 0.87598 0.68785 0.86464 0.69601 0.85654 C 0.69879 0.84937 0.70244 0.84058 0.70643 0.83433 C 0.71042 0.82832 0.71146 0.82901 0.71476 0.82184 C 0.72101 0.80842 0.72622 0.79407 0.73143 0.78019 C 0.73282 0.77047 0.73594 0.76099 0.73976 0.75243 C 0.7408 0.74248 0.74358 0.73554 0.74601 0.72605 C 0.74723 0.71425 0.74948 0.70245 0.75226 0.69134 C 0.7533 0.68186 0.75435 0.67283 0.75643 0.66358 C 0.75834 0.64252 0.76233 0.62077 0.76372 0.59972 C 0.76789 0.53239 0.76407 0.58005 0.76685 0.54697 C 0.76841 0.49653 0.77865 0.43776 0.76476 0.39148 C 0.76181 0.36765 0.75695 0.3496 0.73872 0.34151 C 0.73282 0.34197 0.72691 0.34197 0.72101 0.34289 C 0.71528 0.34382 0.71025 0.34937 0.70539 0.35261 C 0.6981 0.35747 0.69028 0.36187 0.68351 0.36788 C 0.67796 0.37876 0.66615 0.38454 0.65851 0.39287 C 0.65209 0.39981 0.64462 0.40999 0.63872 0.41786 C 0.63351 0.4248 0.63056 0.43429 0.62518 0.44146 C 0.62396 0.44609 0.6158 0.45673 0.61268 0.46089 C 0.61094 0.46784 0.6066 0.47339 0.60313 0.47894 C 0.60018 0.48449 0.59862 0.49028 0.59601 0.4956 C 0.59323 0.50115 0.58959 0.50647 0.58664 0.51226 C 0.58525 0.51527 0.58507 0.5192 0.58351 0.52198 C 0.58178 0.52498 0.57935 0.52753 0.57726 0.53031 C 0.57153 0.53794 0.56858 0.5502 0.56251 0.55807 C 0.54358 0.58352 0.5224 0.60712 0.4981 0.62332 C 0.48282 0.6335 0.46841 0.64322 0.45122 0.64553 C 0.43664 0.64507 0.42205 0.6453 0.40747 0.64414 C 0.40035 0.64368 0.39393 0.63882 0.38768 0.63581 C 0.38212 0.63304 0.37726 0.63234 0.37205 0.62887 C 0.3665 0.62517 0.36459 0.62216 0.35851 0.62054 C 0.35278 0.61545 0.34619 0.61059 0.3408 0.60527 C 0.33629 0.60064 0.33351 0.59625 0.3283 0.59278 C 0.32518 0.58722 0.32362 0.58514 0.31893 0.58306 C 0.31025 0.57404 0.30226 0.56432 0.29289 0.55668 C 0.2882 0.54835 0.28178 0.54118 0.27518 0.53586 C 0.26945 0.52568 0.26164 0.51735 0.25539 0.50809 C 0.24844 0.49768 0.2441 0.48473 0.23664 0.47478 C 0.23525 0.46899 0.23421 0.46575 0.23039 0.46228 C 0.22865 0.4528 0.22205 0.4403 0.21685 0.43313 C 0.21355 0.42202 0.20799 0.41161 0.20226 0.40259 C 0.19966 0.39842 0.19792 0.39264 0.19497 0.38871 C 0.1816 0.37089 0.16181 0.3621 0.14393 0.35678 C 0.13299 0.35354 0.12275 0.3496 0.11164 0.34706 C 0.10816 0.34636 0.10469 0.34521 0.10122 0.34428 C 0.09948 0.34382 0.09601 0.34289 0.09601 0.34312 C 0.07674 0.34359 0.06337 0.34382 0.04601 0.34845 C 0.04462 0.34937 0.04341 0.35053 0.04185 0.35122 C 0.03976 0.35192 0.03751 0.35169 0.0356 0.35261 C 0.03369 0.35354 0.03212 0.35562 0.03039 0.35678 C 0.0224 0.3621 0.01268 0.36557 0.00643 0.37482 C 0.00139 0.38246 -0.00122 0.39333 -0.00399 0.40259 C -0.00503 0.413 -0.00694 0.42295 -0.00815 0.43313 C -0.00781 0.46321 -0.00798 0.49329 -0.00711 0.52337 C -0.00677 0.53771 -0.00261 0.57404 0.0033 0.58584 C 0.00504 0.59741 0.01251 0.61939 0.01789 0.62887 C 0.0198 0.63674 0.02327 0.64368 0.0283 0.64831 C 0.03473 0.66103 0.04376 0.66635 0.0533 0.67468 C 0.07257 0.69181 0.09358 0.70384 0.11685 0.70661 C 0.11754 0.70661 0.13577 0.70916 0.1408 0.70245 " pathEditMode="relative" rAng="0" ptsTypes="ffffffffffffffffffffffffffffffffffffffffffffffffffffffffffffffffffffffffffffffffffffffffffffffffffffA">
                                      <p:cBhvr>
                                        <p:cTn id="8" dur="4000" fill="hold"/>
                                        <p:tgtEl>
                                          <p:spTgt spid="16"/>
                                        </p:tgtEl>
                                        <p:attrNameLst>
                                          <p:attrName>ppt_x</p:attrName>
                                          <p:attrName>ppt_y</p:attrName>
                                        </p:attrNameLst>
                                      </p:cBhvr>
                                      <p:rCtr x="38299" y="426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0100" y="372159"/>
            <a:ext cx="7543800" cy="646331"/>
          </a:xfrm>
          <a:prstGeom prst="rect">
            <a:avLst/>
          </a:prstGeom>
          <a:noFill/>
        </p:spPr>
        <p:txBody>
          <a:bodyPr wrap="square" rtlCol="0">
            <a:spAutoFit/>
          </a:bodyPr>
          <a:lstStyle/>
          <a:p>
            <a:pPr algn="ctr"/>
            <a:r>
              <a:rPr lang="en-US" sz="3600" dirty="0"/>
              <a:t>What </a:t>
            </a:r>
            <a:r>
              <a:rPr lang="en-US" sz="3600" u="sng" dirty="0" smtClean="0">
                <a:solidFill>
                  <a:srgbClr val="0000FF"/>
                </a:solidFill>
              </a:rPr>
              <a:t>DXpeditioners</a:t>
            </a:r>
            <a:r>
              <a:rPr lang="en-US" sz="3600" dirty="0" smtClean="0"/>
              <a:t> should </a:t>
            </a:r>
            <a:r>
              <a:rPr lang="en-US" sz="3600" dirty="0"/>
              <a:t>do</a:t>
            </a:r>
          </a:p>
        </p:txBody>
      </p:sp>
      <p:sp>
        <p:nvSpPr>
          <p:cNvPr id="2" name="Rectangle 1"/>
          <p:cNvSpPr/>
          <p:nvPr/>
        </p:nvSpPr>
        <p:spPr>
          <a:xfrm>
            <a:off x="685800" y="1589782"/>
            <a:ext cx="7772400" cy="1077218"/>
          </a:xfrm>
          <a:prstGeom prst="rect">
            <a:avLst/>
          </a:prstGeom>
        </p:spPr>
        <p:txBody>
          <a:bodyPr wrap="square">
            <a:spAutoFit/>
          </a:bodyPr>
          <a:lstStyle/>
          <a:p>
            <a:pPr algn="ctr"/>
            <a:r>
              <a:rPr lang="en-US" sz="3200" dirty="0" smtClean="0"/>
              <a:t>→</a:t>
            </a:r>
            <a:r>
              <a:rPr lang="en-US" i="1" dirty="0" smtClean="0"/>
              <a:t> </a:t>
            </a:r>
            <a:r>
              <a:rPr lang="en-US" sz="3200" i="1" dirty="0" smtClean="0"/>
              <a:t>Designate a Systems Manager</a:t>
            </a:r>
          </a:p>
          <a:p>
            <a:pPr algn="ctr"/>
            <a:r>
              <a:rPr lang="en-US" sz="3200" i="1" dirty="0" smtClean="0"/>
              <a:t>for the DXpedition</a:t>
            </a:r>
          </a:p>
        </p:txBody>
      </p:sp>
      <p:grpSp>
        <p:nvGrpSpPr>
          <p:cNvPr id="19" name="Group 18"/>
          <p:cNvGrpSpPr/>
          <p:nvPr/>
        </p:nvGrpSpPr>
        <p:grpSpPr>
          <a:xfrm>
            <a:off x="2400300" y="3098873"/>
            <a:ext cx="4343400" cy="2158927"/>
            <a:chOff x="2971800" y="4016250"/>
            <a:chExt cx="4343400" cy="2158927"/>
          </a:xfrm>
        </p:grpSpPr>
        <p:sp>
          <p:nvSpPr>
            <p:cNvPr id="14" name="Flowchart: Process 13"/>
            <p:cNvSpPr/>
            <p:nvPr/>
          </p:nvSpPr>
          <p:spPr>
            <a:xfrm>
              <a:off x="2971800" y="4343400"/>
              <a:ext cx="4343400" cy="1831777"/>
            </a:xfrm>
            <a:prstGeom prst="flowChartProcess">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3124200" y="4495800"/>
              <a:ext cx="4038600" cy="1522750"/>
              <a:chOff x="3124200" y="4495800"/>
              <a:chExt cx="4038600" cy="1522750"/>
            </a:xfrm>
          </p:grpSpPr>
          <p:grpSp>
            <p:nvGrpSpPr>
              <p:cNvPr id="16" name="Group 15"/>
              <p:cNvGrpSpPr/>
              <p:nvPr/>
            </p:nvGrpSpPr>
            <p:grpSpPr>
              <a:xfrm>
                <a:off x="3124200" y="4495800"/>
                <a:ext cx="1847850" cy="1522750"/>
                <a:chOff x="3124200" y="4495800"/>
                <a:chExt cx="1847850" cy="1522750"/>
              </a:xfrm>
            </p:grpSpPr>
            <p:sp>
              <p:nvSpPr>
                <p:cNvPr id="10" name="Flowchart: Process 9"/>
                <p:cNvSpPr/>
                <p:nvPr/>
              </p:nvSpPr>
              <p:spPr>
                <a:xfrm>
                  <a:off x="3124200" y="4495800"/>
                  <a:ext cx="1847850" cy="1522750"/>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203150" y="4537088"/>
                  <a:ext cx="1749850" cy="1446550"/>
                </a:xfrm>
                <a:prstGeom prst="rect">
                  <a:avLst/>
                </a:prstGeom>
                <a:solidFill>
                  <a:schemeClr val="bg1"/>
                </a:solidFill>
              </p:spPr>
              <p:txBody>
                <a:bodyPr wrap="square" rtlCol="0">
                  <a:spAutoFit/>
                </a:bodyPr>
                <a:lstStyle/>
                <a:p>
                  <a:r>
                    <a:rPr lang="en-US" dirty="0" smtClean="0"/>
                    <a:t>Onsite</a:t>
                  </a:r>
                </a:p>
                <a:p>
                  <a:r>
                    <a:rPr lang="en-US" sz="1400" dirty="0" smtClean="0"/>
                    <a:t>   Expedition Leader</a:t>
                  </a:r>
                </a:p>
                <a:p>
                  <a:r>
                    <a:rPr lang="en-US" sz="1400" dirty="0" smtClean="0"/>
                    <a:t>   Radio Team Leader</a:t>
                  </a:r>
                </a:p>
                <a:p>
                  <a:r>
                    <a:rPr lang="en-US" sz="1400" dirty="0" smtClean="0"/>
                    <a:t>   Logistics Manager</a:t>
                  </a:r>
                </a:p>
                <a:p>
                  <a:r>
                    <a:rPr lang="en-US" sz="1400" dirty="0" smtClean="0"/>
                    <a:t>   Safety Officer</a:t>
                  </a:r>
                </a:p>
                <a:p>
                  <a:r>
                    <a:rPr lang="en-US" sz="1400" dirty="0" smtClean="0"/>
                    <a:t>   </a:t>
                  </a:r>
                  <a:r>
                    <a:rPr lang="en-US" sz="1400" dirty="0" smtClean="0">
                      <a:solidFill>
                        <a:srgbClr val="FF0000"/>
                      </a:solidFill>
                    </a:rPr>
                    <a:t>Onsite Systems </a:t>
                  </a:r>
                  <a:r>
                    <a:rPr lang="en-US" sz="1400" dirty="0" err="1" smtClean="0">
                      <a:solidFill>
                        <a:srgbClr val="FF0000"/>
                      </a:solidFill>
                    </a:rPr>
                    <a:t>Mgr</a:t>
                  </a:r>
                  <a:endParaRPr lang="en-US" sz="1400" dirty="0" smtClean="0">
                    <a:solidFill>
                      <a:srgbClr val="FF0000"/>
                    </a:solidFill>
                  </a:endParaRPr>
                </a:p>
              </p:txBody>
            </p:sp>
          </p:grpSp>
          <p:grpSp>
            <p:nvGrpSpPr>
              <p:cNvPr id="17" name="Group 16"/>
              <p:cNvGrpSpPr/>
              <p:nvPr/>
            </p:nvGrpSpPr>
            <p:grpSpPr>
              <a:xfrm>
                <a:off x="5105400" y="4495800"/>
                <a:ext cx="2057400" cy="1522750"/>
                <a:chOff x="5105400" y="4495800"/>
                <a:chExt cx="2057400" cy="1522750"/>
              </a:xfrm>
            </p:grpSpPr>
            <p:sp>
              <p:nvSpPr>
                <p:cNvPr id="11" name="Flowchart: Process 10"/>
                <p:cNvSpPr/>
                <p:nvPr/>
              </p:nvSpPr>
              <p:spPr>
                <a:xfrm>
                  <a:off x="5105400" y="4495800"/>
                  <a:ext cx="2057400" cy="1522750"/>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140636" y="4537088"/>
                  <a:ext cx="1930465" cy="1446550"/>
                </a:xfrm>
                <a:prstGeom prst="rect">
                  <a:avLst/>
                </a:prstGeom>
                <a:solidFill>
                  <a:schemeClr val="bg1"/>
                </a:solidFill>
              </p:spPr>
              <p:txBody>
                <a:bodyPr wrap="square" rtlCol="0">
                  <a:spAutoFit/>
                </a:bodyPr>
                <a:lstStyle/>
                <a:p>
                  <a:r>
                    <a:rPr lang="en-US" dirty="0" smtClean="0"/>
                    <a:t>Offsite</a:t>
                  </a:r>
                </a:p>
                <a:p>
                  <a:r>
                    <a:rPr lang="en-US" sz="1400" dirty="0" smtClean="0"/>
                    <a:t>   Social Media Manager</a:t>
                  </a:r>
                </a:p>
                <a:p>
                  <a:r>
                    <a:rPr lang="en-US" sz="1400" dirty="0" smtClean="0"/>
                    <a:t>   QSL Manager</a:t>
                  </a:r>
                </a:p>
                <a:p>
                  <a:r>
                    <a:rPr lang="en-US" sz="1400" dirty="0" smtClean="0"/>
                    <a:t>   Local Team Managers</a:t>
                  </a:r>
                </a:p>
                <a:p>
                  <a:r>
                    <a:rPr lang="en-US" sz="1400" dirty="0" smtClean="0"/>
                    <a:t>   Financial Officer</a:t>
                  </a:r>
                </a:p>
                <a:p>
                  <a:r>
                    <a:rPr lang="en-US" sz="1400" dirty="0" smtClean="0"/>
                    <a:t>   </a:t>
                  </a:r>
                  <a:r>
                    <a:rPr lang="en-US" sz="1400" dirty="0" smtClean="0">
                      <a:solidFill>
                        <a:srgbClr val="FF0000"/>
                      </a:solidFill>
                    </a:rPr>
                    <a:t>Offsite Systems </a:t>
                  </a:r>
                  <a:r>
                    <a:rPr lang="en-US" sz="1400" dirty="0" err="1" smtClean="0">
                      <a:solidFill>
                        <a:srgbClr val="FF0000"/>
                      </a:solidFill>
                    </a:rPr>
                    <a:t>Mgr</a:t>
                  </a:r>
                  <a:endParaRPr lang="en-US" sz="1400" dirty="0">
                    <a:solidFill>
                      <a:srgbClr val="FF0000"/>
                    </a:solidFill>
                  </a:endParaRPr>
                </a:p>
              </p:txBody>
            </p:sp>
          </p:grpSp>
        </p:grpSp>
        <p:sp>
          <p:nvSpPr>
            <p:cNvPr id="15" name="Rectangle 14"/>
            <p:cNvSpPr/>
            <p:nvPr/>
          </p:nvSpPr>
          <p:spPr>
            <a:xfrm>
              <a:off x="4129088" y="4016250"/>
              <a:ext cx="2325573" cy="307777"/>
            </a:xfrm>
            <a:prstGeom prst="rect">
              <a:avLst/>
            </a:prstGeom>
          </p:spPr>
          <p:txBody>
            <a:bodyPr wrap="none">
              <a:spAutoFit/>
            </a:bodyPr>
            <a:lstStyle/>
            <a:p>
              <a:r>
                <a:rPr lang="en-US" sz="1400" dirty="0" smtClean="0">
                  <a:solidFill>
                    <a:srgbClr val="FF0000"/>
                  </a:solidFill>
                </a:rPr>
                <a:t>DXpedition </a:t>
              </a:r>
              <a:r>
                <a:rPr lang="en-US" sz="1400" dirty="0">
                  <a:solidFill>
                    <a:srgbClr val="FF0000"/>
                  </a:solidFill>
                </a:rPr>
                <a:t>Systems </a:t>
              </a:r>
              <a:r>
                <a:rPr lang="en-US" sz="1400" dirty="0" smtClean="0">
                  <a:solidFill>
                    <a:srgbClr val="FF0000"/>
                  </a:solidFill>
                </a:rPr>
                <a:t>Manager</a:t>
              </a:r>
              <a:endParaRPr lang="en-US" sz="1400" dirty="0">
                <a:solidFill>
                  <a:srgbClr val="FF0000"/>
                </a:solidFill>
              </a:endParaRPr>
            </a:p>
          </p:txBody>
        </p:sp>
      </p:grpSp>
    </p:spTree>
    <p:extLst>
      <p:ext uri="{BB962C8B-B14F-4D97-AF65-F5344CB8AC3E}">
        <p14:creationId xmlns:p14="http://schemas.microsoft.com/office/powerpoint/2010/main" val="4189478949"/>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0100" y="372159"/>
            <a:ext cx="7543800" cy="646331"/>
          </a:xfrm>
          <a:prstGeom prst="rect">
            <a:avLst/>
          </a:prstGeom>
          <a:noFill/>
        </p:spPr>
        <p:txBody>
          <a:bodyPr wrap="square" rtlCol="0">
            <a:spAutoFit/>
          </a:bodyPr>
          <a:lstStyle/>
          <a:p>
            <a:pPr algn="ctr"/>
            <a:r>
              <a:rPr lang="en-US" sz="3600" dirty="0"/>
              <a:t>What </a:t>
            </a:r>
            <a:r>
              <a:rPr lang="en-US" sz="3600" u="sng" dirty="0" smtClean="0">
                <a:solidFill>
                  <a:srgbClr val="0000FF"/>
                </a:solidFill>
              </a:rPr>
              <a:t>DXers</a:t>
            </a:r>
            <a:r>
              <a:rPr lang="en-US" sz="3600" dirty="0" smtClean="0"/>
              <a:t> should </a:t>
            </a:r>
            <a:r>
              <a:rPr lang="en-US" sz="3600" dirty="0"/>
              <a:t>do</a:t>
            </a:r>
          </a:p>
        </p:txBody>
      </p:sp>
      <p:grpSp>
        <p:nvGrpSpPr>
          <p:cNvPr id="6" name="Group 5"/>
          <p:cNvGrpSpPr/>
          <p:nvPr/>
        </p:nvGrpSpPr>
        <p:grpSpPr>
          <a:xfrm>
            <a:off x="2400300" y="3098873"/>
            <a:ext cx="4343400" cy="2158927"/>
            <a:chOff x="2971800" y="4016250"/>
            <a:chExt cx="4343400" cy="2158927"/>
          </a:xfrm>
        </p:grpSpPr>
        <p:sp>
          <p:nvSpPr>
            <p:cNvPr id="7" name="Flowchart: Process 6"/>
            <p:cNvSpPr/>
            <p:nvPr/>
          </p:nvSpPr>
          <p:spPr>
            <a:xfrm>
              <a:off x="2971800" y="4343400"/>
              <a:ext cx="4343400" cy="1831777"/>
            </a:xfrm>
            <a:prstGeom prst="flowChartProcess">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3124200" y="4495800"/>
              <a:ext cx="4038600" cy="1522750"/>
              <a:chOff x="3124200" y="4495800"/>
              <a:chExt cx="4038600" cy="1522750"/>
            </a:xfrm>
          </p:grpSpPr>
          <p:grpSp>
            <p:nvGrpSpPr>
              <p:cNvPr id="10" name="Group 9"/>
              <p:cNvGrpSpPr/>
              <p:nvPr/>
            </p:nvGrpSpPr>
            <p:grpSpPr>
              <a:xfrm>
                <a:off x="3124200" y="4495800"/>
                <a:ext cx="1847850" cy="1522750"/>
                <a:chOff x="3124200" y="4495800"/>
                <a:chExt cx="1847850" cy="1522750"/>
              </a:xfrm>
            </p:grpSpPr>
            <p:sp>
              <p:nvSpPr>
                <p:cNvPr id="14" name="Flowchart: Process 13"/>
                <p:cNvSpPr/>
                <p:nvPr/>
              </p:nvSpPr>
              <p:spPr>
                <a:xfrm>
                  <a:off x="3124200" y="4495800"/>
                  <a:ext cx="1847850" cy="1522750"/>
                </a:xfrm>
                <a:prstGeom prst="flowChartProcess">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203150" y="4593345"/>
                  <a:ext cx="1749850" cy="1231106"/>
                </a:xfrm>
                <a:prstGeom prst="rect">
                  <a:avLst/>
                </a:prstGeom>
                <a:solidFill>
                  <a:schemeClr val="bg1"/>
                </a:solidFill>
                <a:ln>
                  <a:noFill/>
                  <a:prstDash val="sysDash"/>
                </a:ln>
              </p:spPr>
              <p:txBody>
                <a:bodyPr wrap="square" rtlCol="0">
                  <a:spAutoFit/>
                </a:bodyPr>
                <a:lstStyle/>
                <a:p>
                  <a:r>
                    <a:rPr lang="en-US" dirty="0" smtClean="0"/>
                    <a:t>In the shack</a:t>
                  </a:r>
                </a:p>
                <a:p>
                  <a:r>
                    <a:rPr lang="en-US" sz="1400" dirty="0" smtClean="0"/>
                    <a:t>   DXer</a:t>
                  </a:r>
                </a:p>
                <a:p>
                  <a:r>
                    <a:rPr lang="en-US" sz="1400" dirty="0" smtClean="0"/>
                    <a:t>   Event participant</a:t>
                  </a:r>
                </a:p>
                <a:p>
                  <a:r>
                    <a:rPr lang="en-US" sz="1400" dirty="0" smtClean="0"/>
                    <a:t>   Equipment</a:t>
                  </a:r>
                </a:p>
                <a:p>
                  <a:r>
                    <a:rPr lang="en-US" sz="1400" dirty="0" smtClean="0"/>
                    <a:t>   Supplies…</a:t>
                  </a:r>
                </a:p>
              </p:txBody>
            </p:sp>
          </p:grpSp>
          <p:grpSp>
            <p:nvGrpSpPr>
              <p:cNvPr id="11" name="Group 10"/>
              <p:cNvGrpSpPr/>
              <p:nvPr/>
            </p:nvGrpSpPr>
            <p:grpSpPr>
              <a:xfrm>
                <a:off x="5105400" y="4495800"/>
                <a:ext cx="2057400" cy="1522750"/>
                <a:chOff x="5105400" y="4495800"/>
                <a:chExt cx="2057400" cy="1522750"/>
              </a:xfrm>
            </p:grpSpPr>
            <p:sp>
              <p:nvSpPr>
                <p:cNvPr id="12" name="Flowchart: Process 11"/>
                <p:cNvSpPr/>
                <p:nvPr/>
              </p:nvSpPr>
              <p:spPr>
                <a:xfrm>
                  <a:off x="5105400" y="4495800"/>
                  <a:ext cx="2057400" cy="1522750"/>
                </a:xfrm>
                <a:prstGeom prst="flowChartProcess">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140636" y="4593345"/>
                  <a:ext cx="1930465" cy="1231106"/>
                </a:xfrm>
                <a:prstGeom prst="rect">
                  <a:avLst/>
                </a:prstGeom>
                <a:solidFill>
                  <a:schemeClr val="bg1"/>
                </a:solidFill>
                <a:ln>
                  <a:noFill/>
                  <a:prstDash val="sysDash"/>
                </a:ln>
              </p:spPr>
              <p:txBody>
                <a:bodyPr wrap="square" rtlCol="0">
                  <a:spAutoFit/>
                </a:bodyPr>
                <a:lstStyle/>
                <a:p>
                  <a:r>
                    <a:rPr lang="en-US" dirty="0" smtClean="0"/>
                    <a:t>Out of the shack</a:t>
                  </a:r>
                </a:p>
                <a:p>
                  <a:r>
                    <a:rPr lang="en-US" sz="1400" dirty="0" smtClean="0"/>
                    <a:t>   Family</a:t>
                  </a:r>
                </a:p>
                <a:p>
                  <a:r>
                    <a:rPr lang="en-US" sz="1400" dirty="0" smtClean="0"/>
                    <a:t>   Office colleagues</a:t>
                  </a:r>
                </a:p>
                <a:p>
                  <a:r>
                    <a:rPr lang="en-US" sz="1400" dirty="0" smtClean="0"/>
                    <a:t>   DXing community</a:t>
                  </a:r>
                </a:p>
                <a:p>
                  <a:r>
                    <a:rPr lang="en-US" sz="1400" dirty="0" smtClean="0"/>
                    <a:t>   Internet…</a:t>
                  </a:r>
                </a:p>
              </p:txBody>
            </p:sp>
          </p:grpSp>
        </p:grpSp>
        <p:sp>
          <p:nvSpPr>
            <p:cNvPr id="9" name="Rectangle 8"/>
            <p:cNvSpPr/>
            <p:nvPr/>
          </p:nvSpPr>
          <p:spPr>
            <a:xfrm>
              <a:off x="4129088" y="4016250"/>
              <a:ext cx="1919885" cy="307777"/>
            </a:xfrm>
            <a:prstGeom prst="rect">
              <a:avLst/>
            </a:prstGeom>
            <a:ln>
              <a:noFill/>
              <a:prstDash val="sysDash"/>
            </a:ln>
          </p:spPr>
          <p:txBody>
            <a:bodyPr wrap="none">
              <a:spAutoFit/>
            </a:bodyPr>
            <a:lstStyle/>
            <a:p>
              <a:r>
                <a:rPr lang="en-US" sz="1400" dirty="0" smtClean="0">
                  <a:solidFill>
                    <a:srgbClr val="FF0000"/>
                  </a:solidFill>
                </a:rPr>
                <a:t>Event </a:t>
              </a:r>
              <a:r>
                <a:rPr lang="en-US" sz="1400" dirty="0">
                  <a:solidFill>
                    <a:srgbClr val="FF0000"/>
                  </a:solidFill>
                </a:rPr>
                <a:t>Systems </a:t>
              </a:r>
              <a:r>
                <a:rPr lang="en-US" sz="1400" dirty="0" smtClean="0">
                  <a:solidFill>
                    <a:srgbClr val="FF0000"/>
                  </a:solidFill>
                </a:rPr>
                <a:t>Manager</a:t>
              </a:r>
              <a:endParaRPr lang="en-US" sz="1400" dirty="0">
                <a:solidFill>
                  <a:srgbClr val="FF0000"/>
                </a:solidFill>
              </a:endParaRPr>
            </a:p>
          </p:txBody>
        </p:sp>
      </p:grpSp>
      <p:sp>
        <p:nvSpPr>
          <p:cNvPr id="16" name="Rectangle 15"/>
          <p:cNvSpPr/>
          <p:nvPr/>
        </p:nvSpPr>
        <p:spPr>
          <a:xfrm>
            <a:off x="1181100" y="1600200"/>
            <a:ext cx="6781800" cy="1077218"/>
          </a:xfrm>
          <a:prstGeom prst="rect">
            <a:avLst/>
          </a:prstGeom>
        </p:spPr>
        <p:txBody>
          <a:bodyPr wrap="square">
            <a:spAutoFit/>
          </a:bodyPr>
          <a:lstStyle/>
          <a:p>
            <a:pPr marL="0" lvl="1" algn="ctr"/>
            <a:r>
              <a:rPr lang="en-US" sz="3200" dirty="0" smtClean="0"/>
              <a:t>→</a:t>
            </a:r>
            <a:r>
              <a:rPr lang="en-US" sz="3200" dirty="0" smtClean="0">
                <a:solidFill>
                  <a:srgbClr val="FF0000"/>
                </a:solidFill>
              </a:rPr>
              <a:t> </a:t>
            </a:r>
            <a:r>
              <a:rPr lang="en-US" sz="3200" i="1" dirty="0" smtClean="0"/>
              <a:t>Create </a:t>
            </a:r>
            <a:r>
              <a:rPr lang="en-US" sz="3200" i="1" dirty="0"/>
              <a:t>your own </a:t>
            </a:r>
            <a:r>
              <a:rPr lang="en-US" sz="3200" i="1" dirty="0" smtClean="0"/>
              <a:t>Systems Manager</a:t>
            </a:r>
          </a:p>
          <a:p>
            <a:pPr marL="0" lvl="1" algn="ctr"/>
            <a:r>
              <a:rPr lang="en-US" sz="3200" i="1" dirty="0" smtClean="0"/>
              <a:t>for </a:t>
            </a:r>
            <a:r>
              <a:rPr lang="en-US" sz="3200" i="1" dirty="0"/>
              <a:t>the Event </a:t>
            </a:r>
          </a:p>
        </p:txBody>
      </p:sp>
    </p:spTree>
    <p:extLst>
      <p:ext uri="{BB962C8B-B14F-4D97-AF65-F5344CB8AC3E}">
        <p14:creationId xmlns:p14="http://schemas.microsoft.com/office/powerpoint/2010/main" val="2392076427"/>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72159"/>
            <a:ext cx="8153400" cy="646331"/>
          </a:xfrm>
          <a:prstGeom prst="rect">
            <a:avLst/>
          </a:prstGeom>
          <a:noFill/>
        </p:spPr>
        <p:txBody>
          <a:bodyPr wrap="square" rtlCol="0">
            <a:spAutoFit/>
          </a:bodyPr>
          <a:lstStyle/>
          <a:p>
            <a:pPr algn="ctr"/>
            <a:r>
              <a:rPr lang="en-US" sz="3600" dirty="0"/>
              <a:t>What the </a:t>
            </a:r>
            <a:r>
              <a:rPr lang="en-US" sz="3600" u="sng" dirty="0">
                <a:solidFill>
                  <a:srgbClr val="0000FF"/>
                </a:solidFill>
              </a:rPr>
              <a:t>DX </a:t>
            </a:r>
            <a:r>
              <a:rPr lang="en-US" sz="3600" u="sng" dirty="0" smtClean="0">
                <a:solidFill>
                  <a:srgbClr val="0000FF"/>
                </a:solidFill>
              </a:rPr>
              <a:t>Special Interests </a:t>
            </a:r>
            <a:r>
              <a:rPr lang="en-US" sz="3600" dirty="0"/>
              <a:t>should </a:t>
            </a:r>
            <a:r>
              <a:rPr lang="en-US" sz="3600" dirty="0" smtClean="0"/>
              <a:t>do</a:t>
            </a:r>
            <a:endParaRPr lang="en-US" sz="3600" dirty="0"/>
          </a:p>
        </p:txBody>
      </p:sp>
      <p:sp>
        <p:nvSpPr>
          <p:cNvPr id="3" name="Rectangle 2"/>
          <p:cNvSpPr/>
          <p:nvPr/>
        </p:nvSpPr>
        <p:spPr>
          <a:xfrm>
            <a:off x="1524000" y="1498550"/>
            <a:ext cx="7315200" cy="4493538"/>
          </a:xfrm>
          <a:prstGeom prst="rect">
            <a:avLst/>
          </a:prstGeom>
        </p:spPr>
        <p:txBody>
          <a:bodyPr wrap="square">
            <a:spAutoFit/>
          </a:bodyPr>
          <a:lstStyle/>
          <a:p>
            <a:pPr marL="285750" indent="-285750">
              <a:buFont typeface="Wingdings" panose="05000000000000000000" pitchFamily="2" charset="2"/>
              <a:buChar char="Ø"/>
            </a:pPr>
            <a:r>
              <a:rPr lang="en-US" sz="2800" dirty="0">
                <a:solidFill>
                  <a:srgbClr val="0000FF"/>
                </a:solidFill>
              </a:rPr>
              <a:t>DX clubs, organizations, foundations</a:t>
            </a:r>
          </a:p>
          <a:p>
            <a:r>
              <a:rPr lang="en-US" dirty="0"/>
              <a:t>	</a:t>
            </a:r>
            <a:r>
              <a:rPr lang="en-US" i="1" dirty="0"/>
              <a:t>Define policies </a:t>
            </a:r>
            <a:r>
              <a:rPr lang="en-US" i="1" dirty="0" smtClean="0"/>
              <a:t>that apply to </a:t>
            </a:r>
            <a:r>
              <a:rPr lang="en-US" i="1" u="sng" dirty="0"/>
              <a:t>DX </a:t>
            </a:r>
            <a:r>
              <a:rPr lang="en-US" i="1" u="sng" dirty="0" smtClean="0"/>
              <a:t>Systems</a:t>
            </a:r>
          </a:p>
          <a:p>
            <a:endParaRPr lang="en-US" dirty="0"/>
          </a:p>
          <a:p>
            <a:pPr marL="285750" indent="-285750">
              <a:buFont typeface="Wingdings" panose="05000000000000000000" pitchFamily="2" charset="2"/>
              <a:buChar char="Ø"/>
            </a:pPr>
            <a:r>
              <a:rPr lang="en-US" sz="2800" dirty="0">
                <a:solidFill>
                  <a:srgbClr val="0000FF"/>
                </a:solidFill>
              </a:rPr>
              <a:t>Magazines (DX Magazine, </a:t>
            </a:r>
            <a:r>
              <a:rPr lang="en-US" sz="2800" dirty="0" smtClean="0">
                <a:solidFill>
                  <a:srgbClr val="0000FF"/>
                </a:solidFill>
              </a:rPr>
              <a:t>QST, </a:t>
            </a:r>
            <a:r>
              <a:rPr lang="en-US" sz="2800" dirty="0">
                <a:solidFill>
                  <a:srgbClr val="0000FF"/>
                </a:solidFill>
              </a:rPr>
              <a:t>etc.)</a:t>
            </a:r>
          </a:p>
          <a:p>
            <a:r>
              <a:rPr lang="en-US" dirty="0"/>
              <a:t>	</a:t>
            </a:r>
            <a:r>
              <a:rPr lang="en-US" i="1" dirty="0"/>
              <a:t>Solicit articles on </a:t>
            </a:r>
            <a:r>
              <a:rPr lang="en-US" i="1" u="sng" dirty="0" smtClean="0"/>
              <a:t>DX Systems</a:t>
            </a:r>
          </a:p>
          <a:p>
            <a:endParaRPr lang="en-US" dirty="0">
              <a:solidFill>
                <a:srgbClr val="0000FF"/>
              </a:solidFill>
            </a:endParaRPr>
          </a:p>
          <a:p>
            <a:pPr marL="285750" indent="-285750">
              <a:buFont typeface="Wingdings" panose="05000000000000000000" pitchFamily="2" charset="2"/>
              <a:buChar char="Ø"/>
            </a:pPr>
            <a:r>
              <a:rPr lang="en-US" sz="2800" dirty="0" smtClean="0">
                <a:solidFill>
                  <a:srgbClr val="0000FF"/>
                </a:solidFill>
              </a:rPr>
              <a:t>Companies</a:t>
            </a:r>
          </a:p>
          <a:p>
            <a:r>
              <a:rPr lang="en-US" sz="2400" dirty="0" smtClean="0">
                <a:solidFill>
                  <a:srgbClr val="0000FF"/>
                </a:solidFill>
              </a:rPr>
              <a:t>	</a:t>
            </a:r>
            <a:r>
              <a:rPr lang="en-US" i="1" dirty="0" smtClean="0"/>
              <a:t>Incorporate </a:t>
            </a:r>
            <a:r>
              <a:rPr lang="en-US" i="1" u="sng" dirty="0" smtClean="0"/>
              <a:t>DX Systems</a:t>
            </a:r>
            <a:r>
              <a:rPr lang="en-US" i="1" dirty="0" smtClean="0"/>
              <a:t> advantages in your products</a:t>
            </a:r>
          </a:p>
          <a:p>
            <a:endParaRPr lang="en-US" sz="2400" dirty="0">
              <a:solidFill>
                <a:srgbClr val="0000FF"/>
              </a:solidFill>
            </a:endParaRPr>
          </a:p>
          <a:p>
            <a:pPr marL="285750" indent="-285750">
              <a:buFont typeface="Wingdings" panose="05000000000000000000" pitchFamily="2" charset="2"/>
              <a:buChar char="Ø"/>
            </a:pPr>
            <a:r>
              <a:rPr lang="en-US" sz="2800" dirty="0" smtClean="0">
                <a:solidFill>
                  <a:srgbClr val="0000FF"/>
                </a:solidFill>
              </a:rPr>
              <a:t>Entrepreneurs</a:t>
            </a:r>
            <a:endParaRPr lang="en-US" sz="2800" dirty="0">
              <a:solidFill>
                <a:srgbClr val="0000FF"/>
              </a:solidFill>
            </a:endParaRPr>
          </a:p>
          <a:p>
            <a:r>
              <a:rPr lang="en-US" dirty="0"/>
              <a:t>	</a:t>
            </a:r>
            <a:r>
              <a:rPr lang="en-US" dirty="0" smtClean="0"/>
              <a:t>Development of </a:t>
            </a:r>
            <a:r>
              <a:rPr lang="en-US" i="1" dirty="0" smtClean="0"/>
              <a:t>Real-time </a:t>
            </a:r>
            <a:r>
              <a:rPr lang="en-US" i="1" u="sng" dirty="0" smtClean="0"/>
              <a:t>DX systems</a:t>
            </a:r>
            <a:endParaRPr lang="en-US" i="1" u="sng" dirty="0"/>
          </a:p>
          <a:p>
            <a:r>
              <a:rPr lang="en-US" i="1" dirty="0"/>
              <a:t>	</a:t>
            </a:r>
            <a:r>
              <a:rPr lang="en-US" i="1" dirty="0" smtClean="0"/>
              <a:t>Software tools for designing </a:t>
            </a:r>
            <a:r>
              <a:rPr lang="en-US" i="1" u="sng" dirty="0" smtClean="0"/>
              <a:t>DX Systems</a:t>
            </a:r>
          </a:p>
          <a:p>
            <a:r>
              <a:rPr lang="en-US" i="1" dirty="0"/>
              <a:t>	</a:t>
            </a:r>
            <a:r>
              <a:rPr lang="en-US" i="1" dirty="0" smtClean="0"/>
              <a:t>Services to DX based on </a:t>
            </a:r>
            <a:r>
              <a:rPr lang="en-US" i="1" u="sng" dirty="0" smtClean="0"/>
              <a:t>DX Systems</a:t>
            </a:r>
            <a:endParaRPr lang="en-US" i="1" u="sng" dirty="0"/>
          </a:p>
        </p:txBody>
      </p:sp>
      <p:sp>
        <p:nvSpPr>
          <p:cNvPr id="4" name="TextBox 3"/>
          <p:cNvSpPr txBox="1"/>
          <p:nvPr/>
        </p:nvSpPr>
        <p:spPr>
          <a:xfrm rot="19674539">
            <a:off x="6381087" y="4907745"/>
            <a:ext cx="1721946" cy="707886"/>
          </a:xfrm>
          <a:prstGeom prst="rect">
            <a:avLst/>
          </a:prstGeom>
          <a:noFill/>
          <a:ln w="19050">
            <a:solidFill>
              <a:srgbClr val="FF0000"/>
            </a:solidFill>
            <a:prstDash val="lgDash"/>
          </a:ln>
        </p:spPr>
        <p:txBody>
          <a:bodyPr wrap="none" rtlCol="0">
            <a:spAutoFit/>
          </a:bodyPr>
          <a:lstStyle/>
          <a:p>
            <a:r>
              <a:rPr lang="en-US" sz="2000" dirty="0" smtClean="0">
                <a:solidFill>
                  <a:srgbClr val="FF0000"/>
                </a:solidFill>
              </a:rPr>
              <a:t>Commercial</a:t>
            </a:r>
          </a:p>
          <a:p>
            <a:r>
              <a:rPr lang="en-US" sz="2000" dirty="0" smtClean="0">
                <a:solidFill>
                  <a:srgbClr val="FF0000"/>
                </a:solidFill>
              </a:rPr>
              <a:t>Opportunities!</a:t>
            </a:r>
            <a:endParaRPr lang="en-US" sz="2000" dirty="0">
              <a:solidFill>
                <a:srgbClr val="FF0000"/>
              </a:solidFill>
            </a:endParaRPr>
          </a:p>
        </p:txBody>
      </p:sp>
    </p:spTree>
    <p:extLst>
      <p:ext uri="{BB962C8B-B14F-4D97-AF65-F5344CB8AC3E}">
        <p14:creationId xmlns:p14="http://schemas.microsoft.com/office/powerpoint/2010/main" val="2668378152"/>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p:cNvGrpSpPr/>
          <p:nvPr/>
        </p:nvGrpSpPr>
        <p:grpSpPr>
          <a:xfrm>
            <a:off x="1104900" y="1810304"/>
            <a:ext cx="6934200" cy="4624418"/>
            <a:chOff x="533400" y="327893"/>
            <a:chExt cx="8382000" cy="5660669"/>
          </a:xfrm>
        </p:grpSpPr>
        <p:sp>
          <p:nvSpPr>
            <p:cNvPr id="4" name="TextBox 3"/>
            <p:cNvSpPr txBox="1"/>
            <p:nvPr/>
          </p:nvSpPr>
          <p:spPr>
            <a:xfrm>
              <a:off x="1350936" y="1676400"/>
              <a:ext cx="1219200" cy="587288"/>
            </a:xfrm>
            <a:prstGeom prst="rect">
              <a:avLst/>
            </a:prstGeom>
            <a:solidFill>
              <a:schemeClr val="bg1"/>
            </a:solidFill>
            <a:ln w="19050">
              <a:solidFill>
                <a:schemeClr val="tx1"/>
              </a:solidFill>
            </a:ln>
          </p:spPr>
          <p:txBody>
            <a:bodyPr wrap="square" rtlCol="0">
              <a:spAutoFit/>
            </a:bodyPr>
            <a:lstStyle/>
            <a:p>
              <a:pPr algn="ctr"/>
              <a:r>
                <a:rPr lang="en-US" sz="1400" dirty="0" smtClean="0"/>
                <a:t>DXpedition Support</a:t>
              </a:r>
              <a:endParaRPr lang="en-US" sz="1400" dirty="0"/>
            </a:p>
          </p:txBody>
        </p:sp>
        <p:sp>
          <p:nvSpPr>
            <p:cNvPr id="5" name="TextBox 4"/>
            <p:cNvSpPr txBox="1"/>
            <p:nvPr/>
          </p:nvSpPr>
          <p:spPr>
            <a:xfrm>
              <a:off x="1350936" y="4624433"/>
              <a:ext cx="1219200" cy="587288"/>
            </a:xfrm>
            <a:prstGeom prst="rect">
              <a:avLst/>
            </a:prstGeom>
            <a:solidFill>
              <a:schemeClr val="bg1"/>
            </a:solidFill>
            <a:ln w="19050">
              <a:solidFill>
                <a:schemeClr val="tx1"/>
              </a:solidFill>
            </a:ln>
          </p:spPr>
          <p:txBody>
            <a:bodyPr wrap="square" rtlCol="0">
              <a:spAutoFit/>
            </a:bodyPr>
            <a:lstStyle/>
            <a:p>
              <a:pPr algn="ctr"/>
              <a:r>
                <a:rPr lang="en-US" sz="1400" dirty="0" smtClean="0"/>
                <a:t>DXpedition</a:t>
              </a:r>
            </a:p>
            <a:p>
              <a:pPr algn="ctr"/>
              <a:r>
                <a:rPr lang="en-US" sz="1400" dirty="0" smtClean="0"/>
                <a:t>Site</a:t>
              </a:r>
            </a:p>
          </p:txBody>
        </p:sp>
        <p:sp>
          <p:nvSpPr>
            <p:cNvPr id="7" name="TextBox 6"/>
            <p:cNvSpPr txBox="1"/>
            <p:nvPr/>
          </p:nvSpPr>
          <p:spPr>
            <a:xfrm>
              <a:off x="6837336" y="1676400"/>
              <a:ext cx="1219200" cy="587288"/>
            </a:xfrm>
            <a:prstGeom prst="rect">
              <a:avLst/>
            </a:prstGeom>
            <a:solidFill>
              <a:schemeClr val="bg1"/>
            </a:solidFill>
            <a:ln w="19050">
              <a:solidFill>
                <a:schemeClr val="tx1"/>
              </a:solidFill>
            </a:ln>
          </p:spPr>
          <p:txBody>
            <a:bodyPr wrap="square" rtlCol="0">
              <a:spAutoFit/>
            </a:bodyPr>
            <a:lstStyle/>
            <a:p>
              <a:pPr algn="ctr"/>
              <a:r>
                <a:rPr lang="en-US" sz="1400" dirty="0" smtClean="0"/>
                <a:t>DXer</a:t>
              </a:r>
            </a:p>
            <a:p>
              <a:pPr algn="ctr"/>
              <a:r>
                <a:rPr lang="en-US" sz="1400" dirty="0" smtClean="0"/>
                <a:t>Support</a:t>
              </a:r>
            </a:p>
          </p:txBody>
        </p:sp>
        <p:sp>
          <p:nvSpPr>
            <p:cNvPr id="8" name="TextBox 7"/>
            <p:cNvSpPr txBox="1"/>
            <p:nvPr/>
          </p:nvSpPr>
          <p:spPr>
            <a:xfrm>
              <a:off x="6837336" y="4624433"/>
              <a:ext cx="1219200" cy="587288"/>
            </a:xfrm>
            <a:prstGeom prst="rect">
              <a:avLst/>
            </a:prstGeom>
            <a:solidFill>
              <a:schemeClr val="bg1"/>
            </a:solidFill>
            <a:ln w="19050">
              <a:solidFill>
                <a:schemeClr val="tx1"/>
              </a:solidFill>
            </a:ln>
          </p:spPr>
          <p:txBody>
            <a:bodyPr wrap="square" rtlCol="0">
              <a:spAutoFit/>
            </a:bodyPr>
            <a:lstStyle/>
            <a:p>
              <a:pPr algn="ctr"/>
              <a:r>
                <a:rPr lang="en-US" sz="1400" dirty="0" smtClean="0"/>
                <a:t>DXer</a:t>
              </a:r>
            </a:p>
            <a:p>
              <a:pPr algn="ctr"/>
              <a:r>
                <a:rPr lang="en-US" sz="1400" dirty="0" smtClean="0"/>
                <a:t>Shack</a:t>
              </a:r>
            </a:p>
          </p:txBody>
        </p:sp>
        <p:sp>
          <p:nvSpPr>
            <p:cNvPr id="9" name="TextBox 8"/>
            <p:cNvSpPr txBox="1"/>
            <p:nvPr/>
          </p:nvSpPr>
          <p:spPr>
            <a:xfrm>
              <a:off x="6837336" y="2461647"/>
              <a:ext cx="1219200" cy="587288"/>
            </a:xfrm>
            <a:prstGeom prst="rect">
              <a:avLst/>
            </a:prstGeom>
            <a:solidFill>
              <a:schemeClr val="bg1"/>
            </a:solidFill>
            <a:ln w="19050">
              <a:solidFill>
                <a:schemeClr val="tx1"/>
              </a:solidFill>
            </a:ln>
          </p:spPr>
          <p:txBody>
            <a:bodyPr wrap="square" rtlCol="0">
              <a:spAutoFit/>
            </a:bodyPr>
            <a:lstStyle/>
            <a:p>
              <a:pPr algn="ctr"/>
              <a:r>
                <a:rPr lang="en-US" sz="1400" dirty="0" smtClean="0"/>
                <a:t>DXer</a:t>
              </a:r>
            </a:p>
            <a:p>
              <a:pPr algn="ctr"/>
              <a:endParaRPr lang="en-US" sz="1400" dirty="0"/>
            </a:p>
          </p:txBody>
        </p:sp>
        <p:sp>
          <p:nvSpPr>
            <p:cNvPr id="10" name="TextBox 9"/>
            <p:cNvSpPr txBox="1"/>
            <p:nvPr/>
          </p:nvSpPr>
          <p:spPr>
            <a:xfrm>
              <a:off x="1350936" y="2461647"/>
              <a:ext cx="1219200" cy="587288"/>
            </a:xfrm>
            <a:prstGeom prst="rect">
              <a:avLst/>
            </a:prstGeom>
            <a:solidFill>
              <a:schemeClr val="bg1"/>
            </a:solidFill>
            <a:ln w="19050">
              <a:solidFill>
                <a:schemeClr val="tx1"/>
              </a:solidFill>
            </a:ln>
          </p:spPr>
          <p:txBody>
            <a:bodyPr wrap="square" rtlCol="0">
              <a:spAutoFit/>
            </a:bodyPr>
            <a:lstStyle/>
            <a:p>
              <a:pPr algn="ctr"/>
              <a:r>
                <a:rPr lang="en-US" sz="1400" dirty="0" smtClean="0"/>
                <a:t>DXpedition Team</a:t>
              </a:r>
              <a:endParaRPr lang="en-US" sz="1400" dirty="0"/>
            </a:p>
          </p:txBody>
        </p:sp>
        <p:cxnSp>
          <p:nvCxnSpPr>
            <p:cNvPr id="13" name="Straight Arrow Connector 12"/>
            <p:cNvCxnSpPr>
              <a:stCxn id="8" idx="1"/>
            </p:cNvCxnSpPr>
            <p:nvPr/>
          </p:nvCxnSpPr>
          <p:spPr>
            <a:xfrm flipH="1" flipV="1">
              <a:off x="4905916" y="3962402"/>
              <a:ext cx="1931420" cy="955675"/>
            </a:xfrm>
            <a:prstGeom prst="straightConnector1">
              <a:avLst/>
            </a:prstGeom>
            <a:ln w="19050">
              <a:solidFill>
                <a:srgbClr val="0000FF"/>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15" name="Cloud 14"/>
            <p:cNvSpPr/>
            <p:nvPr/>
          </p:nvSpPr>
          <p:spPr>
            <a:xfrm>
              <a:off x="4191000" y="3733800"/>
              <a:ext cx="1143000" cy="228600"/>
            </a:xfrm>
            <a:prstGeom prst="cloud">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5" idx="3"/>
            </p:cNvCxnSpPr>
            <p:nvPr/>
          </p:nvCxnSpPr>
          <p:spPr>
            <a:xfrm flipV="1">
              <a:off x="2570136" y="3962401"/>
              <a:ext cx="1948845" cy="955677"/>
            </a:xfrm>
            <a:prstGeom prst="straightConnector1">
              <a:avLst/>
            </a:prstGeom>
            <a:ln w="19050">
              <a:solidFill>
                <a:srgbClr val="0000FF"/>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0" idx="3"/>
              <a:endCxn id="5" idx="0"/>
            </p:cNvCxnSpPr>
            <p:nvPr/>
          </p:nvCxnSpPr>
          <p:spPr>
            <a:xfrm flipH="1">
              <a:off x="1960536" y="2755291"/>
              <a:ext cx="609599" cy="1869142"/>
            </a:xfrm>
            <a:prstGeom prst="bentConnector4">
              <a:avLst>
                <a:gd name="adj1" fmla="val -45330"/>
                <a:gd name="adj2" fmla="val 57855"/>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8" name="Freeform 37"/>
            <p:cNvSpPr/>
            <p:nvPr/>
          </p:nvSpPr>
          <p:spPr>
            <a:xfrm>
              <a:off x="1046136" y="2008322"/>
              <a:ext cx="299634" cy="769749"/>
            </a:xfrm>
            <a:custGeom>
              <a:avLst/>
              <a:gdLst>
                <a:gd name="connsiteX0" fmla="*/ 299634 w 299634"/>
                <a:gd name="connsiteY0" fmla="*/ 0 h 769749"/>
                <a:gd name="connsiteX1" fmla="*/ 0 w 299634"/>
                <a:gd name="connsiteY1" fmla="*/ 0 h 769749"/>
                <a:gd name="connsiteX2" fmla="*/ 0 w 299634"/>
                <a:gd name="connsiteY2" fmla="*/ 769749 h 769749"/>
                <a:gd name="connsiteX3" fmla="*/ 299634 w 299634"/>
                <a:gd name="connsiteY3" fmla="*/ 769749 h 769749"/>
                <a:gd name="connsiteX4" fmla="*/ 299634 w 299634"/>
                <a:gd name="connsiteY4" fmla="*/ 764583 h 769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34" h="769749">
                  <a:moveTo>
                    <a:pt x="299634" y="0"/>
                  </a:moveTo>
                  <a:lnTo>
                    <a:pt x="0" y="0"/>
                  </a:lnTo>
                  <a:lnTo>
                    <a:pt x="0" y="769749"/>
                  </a:lnTo>
                  <a:lnTo>
                    <a:pt x="299634" y="769749"/>
                  </a:lnTo>
                  <a:lnTo>
                    <a:pt x="299634" y="764583"/>
                  </a:ln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flipH="1">
              <a:off x="8056536" y="2008322"/>
              <a:ext cx="381000" cy="769749"/>
            </a:xfrm>
            <a:custGeom>
              <a:avLst/>
              <a:gdLst>
                <a:gd name="connsiteX0" fmla="*/ 299634 w 299634"/>
                <a:gd name="connsiteY0" fmla="*/ 0 h 769749"/>
                <a:gd name="connsiteX1" fmla="*/ 0 w 299634"/>
                <a:gd name="connsiteY1" fmla="*/ 0 h 769749"/>
                <a:gd name="connsiteX2" fmla="*/ 0 w 299634"/>
                <a:gd name="connsiteY2" fmla="*/ 769749 h 769749"/>
                <a:gd name="connsiteX3" fmla="*/ 299634 w 299634"/>
                <a:gd name="connsiteY3" fmla="*/ 769749 h 769749"/>
                <a:gd name="connsiteX4" fmla="*/ 299634 w 299634"/>
                <a:gd name="connsiteY4" fmla="*/ 764583 h 769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34" h="769749">
                  <a:moveTo>
                    <a:pt x="299634" y="0"/>
                  </a:moveTo>
                  <a:lnTo>
                    <a:pt x="0" y="0"/>
                  </a:lnTo>
                  <a:lnTo>
                    <a:pt x="0" y="769749"/>
                  </a:lnTo>
                  <a:lnTo>
                    <a:pt x="299634" y="769749"/>
                  </a:lnTo>
                  <a:lnTo>
                    <a:pt x="299634" y="764583"/>
                  </a:ln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466" name="Picture 2" descr="N:\__HD_2016_POST-EXPEDITION\__HD_2016_PPT\_PPT__HD_2016_Visalia_Future_DXing_DXpeditions\6. images\6. Summary\downloa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9849" y="2209800"/>
              <a:ext cx="1074737" cy="504602"/>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Arrow Connector 46"/>
            <p:cNvCxnSpPr/>
            <p:nvPr/>
          </p:nvCxnSpPr>
          <p:spPr>
            <a:xfrm flipV="1">
              <a:off x="2570136" y="2778072"/>
              <a:ext cx="1524000" cy="1946328"/>
            </a:xfrm>
            <a:prstGeom prst="straightConnector1">
              <a:avLst/>
            </a:prstGeom>
            <a:ln w="1905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858719" y="2008322"/>
              <a:ext cx="1978617" cy="314409"/>
            </a:xfrm>
            <a:prstGeom prst="straightConnector1">
              <a:avLst/>
            </a:prstGeom>
            <a:ln w="1905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0" name="Freeform 49"/>
            <p:cNvSpPr/>
            <p:nvPr/>
          </p:nvSpPr>
          <p:spPr>
            <a:xfrm>
              <a:off x="1934705" y="1285068"/>
              <a:ext cx="5512231" cy="392624"/>
            </a:xfrm>
            <a:custGeom>
              <a:avLst/>
              <a:gdLst>
                <a:gd name="connsiteX0" fmla="*/ 0 w 5512231"/>
                <a:gd name="connsiteY0" fmla="*/ 382291 h 392624"/>
                <a:gd name="connsiteX1" fmla="*/ 0 w 5512231"/>
                <a:gd name="connsiteY1" fmla="*/ 0 h 392624"/>
                <a:gd name="connsiteX2" fmla="*/ 5507065 w 5512231"/>
                <a:gd name="connsiteY2" fmla="*/ 0 h 392624"/>
                <a:gd name="connsiteX3" fmla="*/ 5507065 w 5512231"/>
                <a:gd name="connsiteY3" fmla="*/ 392624 h 392624"/>
                <a:gd name="connsiteX4" fmla="*/ 5512231 w 5512231"/>
                <a:gd name="connsiteY4" fmla="*/ 366793 h 39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2231" h="392624">
                  <a:moveTo>
                    <a:pt x="0" y="382291"/>
                  </a:moveTo>
                  <a:lnTo>
                    <a:pt x="0" y="0"/>
                  </a:lnTo>
                  <a:lnTo>
                    <a:pt x="5507065" y="0"/>
                  </a:lnTo>
                  <a:lnTo>
                    <a:pt x="5507065" y="392624"/>
                  </a:lnTo>
                  <a:lnTo>
                    <a:pt x="5512231" y="366793"/>
                  </a:ln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4431159" y="4386590"/>
              <a:ext cx="662682" cy="523220"/>
            </a:xfrm>
            <a:prstGeom prst="rect">
              <a:avLst/>
            </a:prstGeom>
            <a:noFill/>
          </p:spPr>
          <p:txBody>
            <a:bodyPr wrap="none" rtlCol="0">
              <a:spAutoFit/>
            </a:bodyPr>
            <a:lstStyle/>
            <a:p>
              <a:r>
                <a:rPr lang="en-US" sz="1400" dirty="0" smtClean="0"/>
                <a:t>Radio</a:t>
              </a:r>
            </a:p>
            <a:p>
              <a:r>
                <a:rPr lang="en-US" sz="1400" dirty="0" smtClean="0"/>
                <a:t>Waves</a:t>
              </a:r>
              <a:endParaRPr lang="en-US" sz="1400" dirty="0"/>
            </a:p>
          </p:txBody>
        </p:sp>
        <p:sp>
          <p:nvSpPr>
            <p:cNvPr id="64" name="TextBox 63"/>
            <p:cNvSpPr txBox="1"/>
            <p:nvPr/>
          </p:nvSpPr>
          <p:spPr>
            <a:xfrm>
              <a:off x="4518982" y="2588786"/>
              <a:ext cx="773866" cy="307777"/>
            </a:xfrm>
            <a:prstGeom prst="rect">
              <a:avLst/>
            </a:prstGeom>
            <a:solidFill>
              <a:schemeClr val="bg1"/>
            </a:solidFill>
          </p:spPr>
          <p:txBody>
            <a:bodyPr wrap="none" rtlCol="0">
              <a:spAutoFit/>
            </a:bodyPr>
            <a:lstStyle/>
            <a:p>
              <a:r>
                <a:rPr lang="en-US" sz="1400" dirty="0" smtClean="0"/>
                <a:t>Satellite</a:t>
              </a:r>
              <a:endParaRPr lang="en-US" sz="1400" dirty="0"/>
            </a:p>
          </p:txBody>
        </p:sp>
        <p:cxnSp>
          <p:nvCxnSpPr>
            <p:cNvPr id="75" name="Elbow Connector 74"/>
            <p:cNvCxnSpPr>
              <a:stCxn id="9" idx="1"/>
            </p:cNvCxnSpPr>
            <p:nvPr/>
          </p:nvCxnSpPr>
          <p:spPr>
            <a:xfrm rot="10800000" flipH="1" flipV="1">
              <a:off x="6837334" y="2755290"/>
              <a:ext cx="617348" cy="1877411"/>
            </a:xfrm>
            <a:prstGeom prst="bentConnector4">
              <a:avLst>
                <a:gd name="adj1" fmla="val -44761"/>
                <a:gd name="adj2" fmla="val 5782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0" name="Flowchart: Process 79"/>
            <p:cNvSpPr/>
            <p:nvPr/>
          </p:nvSpPr>
          <p:spPr>
            <a:xfrm>
              <a:off x="762000" y="914400"/>
              <a:ext cx="2438400" cy="4487507"/>
            </a:xfrm>
            <a:prstGeom prst="flowChartProcess">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Process 81"/>
            <p:cNvSpPr/>
            <p:nvPr/>
          </p:nvSpPr>
          <p:spPr>
            <a:xfrm>
              <a:off x="6227736" y="914400"/>
              <a:ext cx="2438400" cy="4487507"/>
            </a:xfrm>
            <a:prstGeom prst="flowChartProcess">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Process 80"/>
            <p:cNvSpPr/>
            <p:nvPr/>
          </p:nvSpPr>
          <p:spPr>
            <a:xfrm>
              <a:off x="533400" y="685800"/>
              <a:ext cx="8382000" cy="5302762"/>
            </a:xfrm>
            <a:prstGeom prst="flowChartProcess">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1046136" y="5483049"/>
              <a:ext cx="1968872" cy="369332"/>
            </a:xfrm>
            <a:prstGeom prst="rect">
              <a:avLst/>
            </a:prstGeom>
            <a:noFill/>
          </p:spPr>
          <p:txBody>
            <a:bodyPr wrap="none" rtlCol="0">
              <a:spAutoFit/>
            </a:bodyPr>
            <a:lstStyle/>
            <a:p>
              <a:r>
                <a:rPr lang="en-US" dirty="0" smtClean="0">
                  <a:solidFill>
                    <a:srgbClr val="FF0000"/>
                  </a:solidFill>
                </a:rPr>
                <a:t>DXpedition System</a:t>
              </a:r>
              <a:endParaRPr lang="en-US" dirty="0">
                <a:solidFill>
                  <a:srgbClr val="FF0000"/>
                </a:solidFill>
              </a:endParaRPr>
            </a:p>
          </p:txBody>
        </p:sp>
        <p:sp>
          <p:nvSpPr>
            <p:cNvPr id="85" name="TextBox 84"/>
            <p:cNvSpPr txBox="1"/>
            <p:nvPr/>
          </p:nvSpPr>
          <p:spPr>
            <a:xfrm>
              <a:off x="6767412" y="5468887"/>
              <a:ext cx="1374543" cy="369332"/>
            </a:xfrm>
            <a:prstGeom prst="rect">
              <a:avLst/>
            </a:prstGeom>
            <a:noFill/>
          </p:spPr>
          <p:txBody>
            <a:bodyPr wrap="none" rtlCol="0">
              <a:spAutoFit/>
            </a:bodyPr>
            <a:lstStyle/>
            <a:p>
              <a:r>
                <a:rPr lang="en-US" dirty="0" smtClean="0">
                  <a:solidFill>
                    <a:srgbClr val="FF0000"/>
                  </a:solidFill>
                </a:rPr>
                <a:t>DXer System</a:t>
              </a:r>
              <a:endParaRPr lang="en-US" dirty="0">
                <a:solidFill>
                  <a:srgbClr val="FF0000"/>
                </a:solidFill>
              </a:endParaRPr>
            </a:p>
          </p:txBody>
        </p:sp>
        <p:sp>
          <p:nvSpPr>
            <p:cNvPr id="86" name="TextBox 85"/>
            <p:cNvSpPr txBox="1"/>
            <p:nvPr/>
          </p:nvSpPr>
          <p:spPr>
            <a:xfrm>
              <a:off x="3501619" y="327893"/>
              <a:ext cx="2428446" cy="715813"/>
            </a:xfrm>
            <a:prstGeom prst="rect">
              <a:avLst/>
            </a:prstGeom>
            <a:solidFill>
              <a:schemeClr val="bg1"/>
            </a:solidFill>
          </p:spPr>
          <p:txBody>
            <a:bodyPr wrap="square" rtlCol="0">
              <a:spAutoFit/>
            </a:bodyPr>
            <a:lstStyle/>
            <a:p>
              <a:r>
                <a:rPr lang="en-US" sz="3200" dirty="0" smtClean="0">
                  <a:solidFill>
                    <a:srgbClr val="FF0000"/>
                  </a:solidFill>
                </a:rPr>
                <a:t>DX System</a:t>
              </a:r>
              <a:endParaRPr lang="en-US" sz="3200" dirty="0">
                <a:solidFill>
                  <a:srgbClr val="FF0000"/>
                </a:solidFill>
              </a:endParaRPr>
            </a:p>
          </p:txBody>
        </p:sp>
      </p:grpSp>
      <p:sp>
        <p:nvSpPr>
          <p:cNvPr id="88" name="TextBox 87"/>
          <p:cNvSpPr txBox="1"/>
          <p:nvPr/>
        </p:nvSpPr>
        <p:spPr>
          <a:xfrm>
            <a:off x="228600" y="372159"/>
            <a:ext cx="8534400" cy="646331"/>
          </a:xfrm>
          <a:prstGeom prst="rect">
            <a:avLst/>
          </a:prstGeom>
          <a:noFill/>
        </p:spPr>
        <p:txBody>
          <a:bodyPr wrap="square" rtlCol="0">
            <a:spAutoFit/>
          </a:bodyPr>
          <a:lstStyle/>
          <a:p>
            <a:pPr algn="ctr"/>
            <a:r>
              <a:rPr lang="en-US" sz="3600" dirty="0"/>
              <a:t>What </a:t>
            </a:r>
            <a:r>
              <a:rPr lang="en-US" sz="3600" u="sng" dirty="0" smtClean="0">
                <a:solidFill>
                  <a:srgbClr val="0000FF"/>
                </a:solidFill>
              </a:rPr>
              <a:t>Everyone</a:t>
            </a:r>
            <a:r>
              <a:rPr lang="en-US" sz="3600" dirty="0" smtClean="0"/>
              <a:t> should do</a:t>
            </a:r>
            <a:endParaRPr lang="en-US" sz="3600" dirty="0"/>
          </a:p>
        </p:txBody>
      </p:sp>
      <p:sp>
        <p:nvSpPr>
          <p:cNvPr id="12" name="Rectangle 11"/>
          <p:cNvSpPr/>
          <p:nvPr/>
        </p:nvSpPr>
        <p:spPr>
          <a:xfrm>
            <a:off x="2826721" y="1251466"/>
            <a:ext cx="3476401" cy="584775"/>
          </a:xfrm>
          <a:prstGeom prst="rect">
            <a:avLst/>
          </a:prstGeom>
        </p:spPr>
        <p:txBody>
          <a:bodyPr wrap="none">
            <a:spAutoFit/>
          </a:bodyPr>
          <a:lstStyle/>
          <a:p>
            <a:r>
              <a:rPr lang="en-US" sz="3200" i="1" dirty="0" smtClean="0"/>
              <a:t>→ “Think Systems!”</a:t>
            </a:r>
            <a:endParaRPr lang="en-US" sz="3200" i="1" dirty="0"/>
          </a:p>
        </p:txBody>
      </p:sp>
    </p:spTree>
    <p:extLst>
      <p:ext uri="{BB962C8B-B14F-4D97-AF65-F5344CB8AC3E}">
        <p14:creationId xmlns:p14="http://schemas.microsoft.com/office/powerpoint/2010/main" val="1142893520"/>
      </p:ext>
    </p:extLst>
  </p:cSld>
  <p:clrMapOvr>
    <a:masterClrMapping/>
  </p:clrMapOvr>
  <mc:AlternateContent xmlns:mc="http://schemas.openxmlformats.org/markup-compatibility/2006">
    <mc:Choice xmlns:p14="http://schemas.microsoft.com/office/powerpoint/2010/main" Requires="p14">
      <p:transition spd="med" p14:dur="700" advTm="12000">
        <p:fade/>
      </p:transition>
    </mc:Choice>
    <mc:Fallback>
      <p:transition spd="med" advTm="12000">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p:cNvSpPr txBox="1"/>
          <p:nvPr/>
        </p:nvSpPr>
        <p:spPr>
          <a:xfrm>
            <a:off x="228600" y="372159"/>
            <a:ext cx="8534400" cy="646331"/>
          </a:xfrm>
          <a:prstGeom prst="rect">
            <a:avLst/>
          </a:prstGeom>
          <a:noFill/>
        </p:spPr>
        <p:txBody>
          <a:bodyPr wrap="square" rtlCol="0">
            <a:spAutoFit/>
          </a:bodyPr>
          <a:lstStyle/>
          <a:p>
            <a:pPr algn="ctr"/>
            <a:r>
              <a:rPr lang="en-US" sz="3600" dirty="0"/>
              <a:t>What </a:t>
            </a:r>
            <a:r>
              <a:rPr lang="en-US" sz="3600" u="sng" dirty="0" smtClean="0">
                <a:solidFill>
                  <a:srgbClr val="0000FF"/>
                </a:solidFill>
              </a:rPr>
              <a:t>Everyone</a:t>
            </a:r>
            <a:r>
              <a:rPr lang="en-US" sz="3600" dirty="0" smtClean="0"/>
              <a:t> should do</a:t>
            </a:r>
            <a:endParaRPr lang="en-US" sz="3600" dirty="0"/>
          </a:p>
        </p:txBody>
      </p:sp>
      <p:sp>
        <p:nvSpPr>
          <p:cNvPr id="12" name="Rectangle 11"/>
          <p:cNvSpPr/>
          <p:nvPr/>
        </p:nvSpPr>
        <p:spPr>
          <a:xfrm>
            <a:off x="2129857" y="1251466"/>
            <a:ext cx="4884286" cy="584775"/>
          </a:xfrm>
          <a:prstGeom prst="rect">
            <a:avLst/>
          </a:prstGeom>
        </p:spPr>
        <p:txBody>
          <a:bodyPr wrap="none">
            <a:spAutoFit/>
          </a:bodyPr>
          <a:lstStyle/>
          <a:p>
            <a:r>
              <a:rPr lang="en-US" sz="3200" i="1" dirty="0" smtClean="0"/>
              <a:t>→ Get ready to “Think </a:t>
            </a:r>
            <a:r>
              <a:rPr lang="en-US" sz="3200" i="1" dirty="0" smtClean="0">
                <a:solidFill>
                  <a:srgbClr val="FF0000"/>
                </a:solidFill>
              </a:rPr>
              <a:t>SET</a:t>
            </a:r>
            <a:r>
              <a:rPr lang="en-US" sz="3200" i="1" dirty="0" smtClean="0"/>
              <a:t>!”</a:t>
            </a:r>
            <a:endParaRPr lang="en-US" sz="3200" i="1" dirty="0"/>
          </a:p>
        </p:txBody>
      </p:sp>
      <p:pic>
        <p:nvPicPr>
          <p:cNvPr id="1029" name="Picture 5" descr="N:\__HD_2016_POST-EXPEDITION\__HD_2016_PPT\_PPT__HD_2016_Visalia_Future_DXing_DXpeditions\Images\5. Phase 5\f02311d9e5ebfbfb138f4b85a0500c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319" y="2246133"/>
            <a:ext cx="3151249" cy="17561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__HD_2016_POST-EXPEDITION\__HD_2016_PPT\_PPT__HD_2016_Visalia_Future_DXing_DXpeditions\Images\5. Phase 5\board-1364652_960_7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1579" y="3025789"/>
            <a:ext cx="3298747" cy="23304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7597" y="1985907"/>
            <a:ext cx="1462260" cy="707886"/>
          </a:xfrm>
          <a:prstGeom prst="rect">
            <a:avLst/>
          </a:prstGeom>
          <a:noFill/>
        </p:spPr>
        <p:txBody>
          <a:bodyPr wrap="none" rtlCol="0">
            <a:spAutoFit/>
          </a:bodyPr>
          <a:lstStyle/>
          <a:p>
            <a:r>
              <a:rPr lang="en-US" sz="4000" dirty="0" smtClean="0">
                <a:solidFill>
                  <a:srgbClr val="FF0000"/>
                </a:solidFill>
              </a:rPr>
              <a:t>S</a:t>
            </a:r>
            <a:r>
              <a:rPr lang="en-US" sz="2800" dirty="0" smtClean="0"/>
              <a:t>OCIETY</a:t>
            </a:r>
            <a:endParaRPr lang="en-US" sz="2800" dirty="0"/>
          </a:p>
        </p:txBody>
      </p:sp>
      <p:sp>
        <p:nvSpPr>
          <p:cNvPr id="43" name="TextBox 42"/>
          <p:cNvSpPr txBox="1"/>
          <p:nvPr/>
        </p:nvSpPr>
        <p:spPr>
          <a:xfrm>
            <a:off x="1362632" y="4191000"/>
            <a:ext cx="1234312" cy="707886"/>
          </a:xfrm>
          <a:prstGeom prst="rect">
            <a:avLst/>
          </a:prstGeom>
          <a:noFill/>
        </p:spPr>
        <p:txBody>
          <a:bodyPr wrap="none" rtlCol="0">
            <a:spAutoFit/>
          </a:bodyPr>
          <a:lstStyle/>
          <a:p>
            <a:r>
              <a:rPr lang="en-US" sz="4000" dirty="0" smtClean="0">
                <a:solidFill>
                  <a:srgbClr val="FF0000"/>
                </a:solidFill>
              </a:rPr>
              <a:t>E</a:t>
            </a:r>
            <a:r>
              <a:rPr lang="en-US" sz="2800" dirty="0" smtClean="0"/>
              <a:t>ARTH</a:t>
            </a:r>
            <a:endParaRPr lang="en-US" sz="2800" dirty="0"/>
          </a:p>
        </p:txBody>
      </p:sp>
      <p:sp>
        <p:nvSpPr>
          <p:cNvPr id="44" name="TextBox 43"/>
          <p:cNvSpPr txBox="1"/>
          <p:nvPr/>
        </p:nvSpPr>
        <p:spPr>
          <a:xfrm>
            <a:off x="5540454" y="5486400"/>
            <a:ext cx="2265620" cy="707886"/>
          </a:xfrm>
          <a:prstGeom prst="rect">
            <a:avLst/>
          </a:prstGeom>
          <a:noFill/>
        </p:spPr>
        <p:txBody>
          <a:bodyPr wrap="none" rtlCol="0">
            <a:spAutoFit/>
          </a:bodyPr>
          <a:lstStyle/>
          <a:p>
            <a:r>
              <a:rPr lang="en-US" sz="4000" dirty="0" smtClean="0">
                <a:solidFill>
                  <a:srgbClr val="FF0000"/>
                </a:solidFill>
              </a:rPr>
              <a:t>T</a:t>
            </a:r>
            <a:r>
              <a:rPr lang="en-US" sz="2800" dirty="0" smtClean="0"/>
              <a:t>ECHNOLOGY</a:t>
            </a:r>
            <a:endParaRPr lang="en-US" sz="2800" dirty="0"/>
          </a:p>
        </p:txBody>
      </p:sp>
      <p:pic>
        <p:nvPicPr>
          <p:cNvPr id="1028" name="Picture 4" descr="N:\__HD_2016_POST-EXPEDITION\__HD_2016_PPT\_PPT__HD_2016_Visalia_Future_DXing_DXpeditions\Images\5. Phase 5\Eart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4038600"/>
            <a:ext cx="2551113" cy="2551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166639"/>
      </p:ext>
    </p:extLst>
  </p:cSld>
  <p:clrMapOvr>
    <a:masterClrMapping/>
  </p:clrMapOvr>
  <mc:AlternateContent xmlns:mc="http://schemas.openxmlformats.org/markup-compatibility/2006">
    <mc:Choice xmlns:p14="http://schemas.microsoft.com/office/powerpoint/2010/main" Requires="p14">
      <p:transition spd="slow" p14:dur="1500" advTm="5000">
        <p:fade/>
      </p:transition>
    </mc:Choice>
    <mc:Fallback>
      <p:transition spd="slow" advTm="5000">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N:\__HD_2016_POST-EXPEDITION\__HD_2016_PPT\_PPT__HD_2016_Visalia_Future_DXing_DXpeditions\Images\5. Phase 5\SET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10008871" cy="56388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193817" y="228600"/>
            <a:ext cx="4756367" cy="5816263"/>
            <a:chOff x="2193817" y="228600"/>
            <a:chExt cx="4756367" cy="5816263"/>
          </a:xfrm>
        </p:grpSpPr>
        <p:sp>
          <p:nvSpPr>
            <p:cNvPr id="17" name="TextBox 16"/>
            <p:cNvSpPr txBox="1"/>
            <p:nvPr/>
          </p:nvSpPr>
          <p:spPr>
            <a:xfrm>
              <a:off x="2193817" y="990600"/>
              <a:ext cx="4756367" cy="707886"/>
            </a:xfrm>
            <a:prstGeom prst="rect">
              <a:avLst/>
            </a:prstGeom>
            <a:solidFill>
              <a:schemeClr val="tx1"/>
            </a:solidFill>
          </p:spPr>
          <p:txBody>
            <a:bodyPr wrap="none" rtlCol="0">
              <a:spAutoFit/>
            </a:bodyPr>
            <a:lstStyle/>
            <a:p>
              <a:r>
                <a:rPr lang="en-US" sz="4000" dirty="0" smtClean="0">
                  <a:solidFill>
                    <a:srgbClr val="FF0000"/>
                  </a:solidFill>
                </a:rPr>
                <a:t>S</a:t>
              </a:r>
              <a:r>
                <a:rPr lang="en-US" sz="2800" dirty="0" smtClean="0">
                  <a:solidFill>
                    <a:schemeClr val="bg1"/>
                  </a:solidFill>
                </a:rPr>
                <a:t>OCIETY</a:t>
              </a:r>
              <a:r>
                <a:rPr lang="en-US" sz="2800" dirty="0" smtClean="0"/>
                <a:t> </a:t>
              </a:r>
              <a:r>
                <a:rPr lang="en-US" sz="4000" dirty="0" smtClean="0">
                  <a:solidFill>
                    <a:srgbClr val="FF0000"/>
                  </a:solidFill>
                </a:rPr>
                <a:t>E</a:t>
              </a:r>
              <a:r>
                <a:rPr lang="en-US" sz="2800" dirty="0" smtClean="0">
                  <a:solidFill>
                    <a:schemeClr val="bg1"/>
                  </a:solidFill>
                </a:rPr>
                <a:t>ARTH</a:t>
              </a:r>
              <a:r>
                <a:rPr lang="en-US" sz="2800" dirty="0" smtClean="0"/>
                <a:t> </a:t>
              </a:r>
              <a:r>
                <a:rPr lang="en-US" sz="4000" dirty="0" smtClean="0">
                  <a:solidFill>
                    <a:srgbClr val="FF0000"/>
                  </a:solidFill>
                </a:rPr>
                <a:t>T</a:t>
              </a:r>
              <a:r>
                <a:rPr lang="en-US" sz="2800" dirty="0" smtClean="0">
                  <a:solidFill>
                    <a:schemeClr val="bg1"/>
                  </a:solidFill>
                </a:rPr>
                <a:t>ECHNOLOGY</a:t>
              </a:r>
              <a:endParaRPr lang="en-US" sz="2800" dirty="0">
                <a:solidFill>
                  <a:schemeClr val="bg1"/>
                </a:solidFill>
              </a:endParaRPr>
            </a:p>
          </p:txBody>
        </p:sp>
        <p:sp>
          <p:nvSpPr>
            <p:cNvPr id="13" name="TextBox 12"/>
            <p:cNvSpPr txBox="1"/>
            <p:nvPr/>
          </p:nvSpPr>
          <p:spPr>
            <a:xfrm>
              <a:off x="2380439" y="228600"/>
              <a:ext cx="4383123" cy="830997"/>
            </a:xfrm>
            <a:prstGeom prst="rect">
              <a:avLst/>
            </a:prstGeom>
            <a:solidFill>
              <a:schemeClr val="tx1"/>
            </a:solidFill>
          </p:spPr>
          <p:txBody>
            <a:bodyPr wrap="none" rtlCol="0">
              <a:spAutoFit/>
            </a:bodyPr>
            <a:lstStyle/>
            <a:p>
              <a:r>
                <a:rPr lang="en-US" sz="4800" dirty="0" smtClean="0">
                  <a:solidFill>
                    <a:srgbClr val="FF0000"/>
                  </a:solidFill>
                </a:rPr>
                <a:t>The Future of DX</a:t>
              </a:r>
              <a:endParaRPr lang="en-US" sz="4800" dirty="0">
                <a:solidFill>
                  <a:schemeClr val="bg1"/>
                </a:solidFill>
              </a:endParaRPr>
            </a:p>
          </p:txBody>
        </p:sp>
        <p:sp>
          <p:nvSpPr>
            <p:cNvPr id="2" name="Rectangle 1"/>
            <p:cNvSpPr/>
            <p:nvPr/>
          </p:nvSpPr>
          <p:spPr>
            <a:xfrm>
              <a:off x="4038600" y="5029200"/>
              <a:ext cx="1289135" cy="1015663"/>
            </a:xfrm>
            <a:prstGeom prst="rect">
              <a:avLst/>
            </a:prstGeom>
          </p:spPr>
          <p:txBody>
            <a:bodyPr wrap="none">
              <a:spAutoFit/>
            </a:bodyPr>
            <a:lstStyle/>
            <a:p>
              <a:r>
                <a:rPr lang="en-US" sz="6000" dirty="0">
                  <a:solidFill>
                    <a:srgbClr val="FF0000"/>
                  </a:solidFill>
                </a:rPr>
                <a:t>SET</a:t>
              </a:r>
              <a:endParaRPr lang="en-US" sz="6000" dirty="0"/>
            </a:p>
          </p:txBody>
        </p:sp>
      </p:grpSp>
    </p:spTree>
    <p:extLst>
      <p:ext uri="{BB962C8B-B14F-4D97-AF65-F5344CB8AC3E}">
        <p14:creationId xmlns:p14="http://schemas.microsoft.com/office/powerpoint/2010/main" val="3252299424"/>
      </p:ext>
    </p:extLst>
  </p:cSld>
  <p:clrMapOvr>
    <a:masterClrMapping/>
  </p:clrMapOvr>
  <mc:AlternateContent xmlns:mc="http://schemas.openxmlformats.org/markup-compatibility/2006">
    <mc:Choice xmlns:p14="http://schemas.microsoft.com/office/powerpoint/2010/main" Requires="p14">
      <p:transition spd="slow" p14:dur="1500" advTm="10000">
        <p:fade/>
      </p:transition>
    </mc:Choice>
    <mc:Fallback>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0"/>
                                        <p:tgtEl>
                                          <p:spTgt spid="2050"/>
                                        </p:tgtEl>
                                      </p:cBhvr>
                                    </p:animEffect>
                                    <p:set>
                                      <p:cBhvr>
                                        <p:cTn id="7" dur="1" fill="hold">
                                          <p:stCondLst>
                                            <p:cond delay="9999"/>
                                          </p:stCondLst>
                                        </p:cTn>
                                        <p:tgtEl>
                                          <p:spTgt spid="2050"/>
                                        </p:tgtEl>
                                        <p:attrNameLst>
                                          <p:attrName>style.visibility</p:attrName>
                                        </p:attrNameLst>
                                      </p:cBhvr>
                                      <p:to>
                                        <p:strVal val="hidden"/>
                                      </p:to>
                                    </p:set>
                                  </p:childTnLst>
                                </p:cTn>
                              </p:par>
                              <p:par>
                                <p:cTn id="8" presetID="10" presetClass="exit" presetSubtype="0" fill="hold" nodeType="withEffect">
                                  <p:stCondLst>
                                    <p:cond delay="12900"/>
                                  </p:stCondLst>
                                  <p:childTnLst>
                                    <p:animEffect transition="out" filter="fade">
                                      <p:cBhvr>
                                        <p:cTn id="9" dur="4500"/>
                                        <p:tgtEl>
                                          <p:spTgt spid="6"/>
                                        </p:tgtEl>
                                      </p:cBhvr>
                                    </p:animEffect>
                                    <p:set>
                                      <p:cBhvr>
                                        <p:cTn id="10" dur="1" fill="hold">
                                          <p:stCondLst>
                                            <p:cond delay="4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733744"/>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72159"/>
            <a:ext cx="8686800" cy="646331"/>
          </a:xfrm>
          <a:prstGeom prst="rect">
            <a:avLst/>
          </a:prstGeom>
          <a:noFill/>
        </p:spPr>
        <p:txBody>
          <a:bodyPr wrap="square" rtlCol="0">
            <a:spAutoFit/>
          </a:bodyPr>
          <a:lstStyle/>
          <a:p>
            <a:pPr algn="ctr"/>
            <a:r>
              <a:rPr lang="en-US" sz="3600" dirty="0" smtClean="0">
                <a:latin typeface="Arial Unicode MS" panose="020B0604020202020204" pitchFamily="34" charset="-128"/>
                <a:ea typeface="Arial Unicode MS" panose="020B0604020202020204" pitchFamily="34" charset="-128"/>
                <a:cs typeface="Arial Unicode MS" panose="020B0604020202020204" pitchFamily="34" charset="-128"/>
              </a:rPr>
              <a:t>Options</a:t>
            </a:r>
            <a:endParaRPr lang="en-US" sz="3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Rectangle 1"/>
          <p:cNvSpPr/>
          <p:nvPr/>
        </p:nvSpPr>
        <p:spPr>
          <a:xfrm>
            <a:off x="1981200" y="1752600"/>
            <a:ext cx="5562600" cy="3539430"/>
          </a:xfrm>
          <a:prstGeom prst="rect">
            <a:avLst/>
          </a:prstGeom>
        </p:spPr>
        <p:txBody>
          <a:bodyPr wrap="square">
            <a:spAutoFit/>
          </a:bodyPr>
          <a:lstStyle/>
          <a:p>
            <a:pPr marL="457200" indent="-457200">
              <a:buFont typeface="Wingdings" panose="05000000000000000000" pitchFamily="2" charset="2"/>
              <a:buChar char="q"/>
            </a:pPr>
            <a:r>
              <a:rPr lang="en-US" sz="2800" dirty="0" smtClean="0">
                <a:ea typeface="Verdana" panose="020B0604030504040204" pitchFamily="34" charset="0"/>
                <a:cs typeface="Verdana" panose="020B0604030504040204" pitchFamily="34" charset="0"/>
              </a:rPr>
              <a:t>Fall back to 20</a:t>
            </a:r>
            <a:r>
              <a:rPr lang="en-US" sz="2800" baseline="30000" dirty="0" smtClean="0">
                <a:ea typeface="Verdana" panose="020B0604030504040204" pitchFamily="34" charset="0"/>
                <a:cs typeface="Verdana" panose="020B0604030504040204" pitchFamily="34" charset="0"/>
              </a:rPr>
              <a:t>th</a:t>
            </a:r>
            <a:r>
              <a:rPr lang="en-US" sz="2800" dirty="0" smtClean="0">
                <a:ea typeface="Verdana" panose="020B0604030504040204" pitchFamily="34" charset="0"/>
                <a:cs typeface="Verdana" panose="020B0604030504040204" pitchFamily="34" charset="0"/>
              </a:rPr>
              <a:t> Century practice</a:t>
            </a:r>
          </a:p>
          <a:p>
            <a:pPr marL="457200" indent="-457200">
              <a:buFont typeface="Wingdings" panose="05000000000000000000" pitchFamily="2" charset="2"/>
              <a:buChar char="q"/>
            </a:pPr>
            <a:r>
              <a:rPr lang="en-US" sz="2800" dirty="0" smtClean="0">
                <a:ea typeface="Verdana" panose="020B0604030504040204" pitchFamily="34" charset="0"/>
                <a:cs typeface="Verdana" panose="020B0604030504040204" pitchFamily="34" charset="0"/>
              </a:rPr>
              <a:t>Continue </a:t>
            </a:r>
            <a:r>
              <a:rPr lang="en-US" sz="2800" dirty="0">
                <a:ea typeface="Verdana" panose="020B0604030504040204" pitchFamily="34" charset="0"/>
                <a:cs typeface="Verdana" panose="020B0604030504040204" pitchFamily="34" charset="0"/>
              </a:rPr>
              <a:t>unchanged</a:t>
            </a:r>
          </a:p>
          <a:p>
            <a:pPr marL="457200" indent="-457200">
              <a:buFont typeface="Wingdings" panose="05000000000000000000" pitchFamily="2" charset="2"/>
              <a:buChar char="q"/>
            </a:pPr>
            <a:r>
              <a:rPr lang="en-US" sz="2800" dirty="0" smtClean="0">
                <a:ea typeface="Verdana" panose="020B0604030504040204" pitchFamily="34" charset="0"/>
                <a:cs typeface="Verdana" panose="020B0604030504040204" pitchFamily="34" charset="0"/>
              </a:rPr>
              <a:t>Grow </a:t>
            </a:r>
            <a:r>
              <a:rPr lang="en-US" sz="2800" dirty="0">
                <a:ea typeface="Verdana" panose="020B0604030504040204" pitchFamily="34" charset="0"/>
                <a:cs typeface="Verdana" panose="020B0604030504040204" pitchFamily="34" charset="0"/>
              </a:rPr>
              <a:t>in size and budget</a:t>
            </a:r>
          </a:p>
          <a:p>
            <a:pPr marL="457200" indent="-457200">
              <a:buFont typeface="Wingdings" panose="05000000000000000000" pitchFamily="2" charset="2"/>
              <a:buChar char="q"/>
            </a:pPr>
            <a:r>
              <a:rPr lang="en-US" sz="2800" dirty="0" smtClean="0">
                <a:ea typeface="Verdana" panose="020B0604030504040204" pitchFamily="34" charset="0"/>
                <a:cs typeface="Verdana" panose="020B0604030504040204" pitchFamily="34" charset="0"/>
              </a:rPr>
              <a:t>Evolve technology</a:t>
            </a:r>
          </a:p>
          <a:p>
            <a:pPr marL="457200" indent="-457200">
              <a:buFont typeface="Wingdings" panose="05000000000000000000" pitchFamily="2" charset="2"/>
              <a:buChar char="q"/>
            </a:pPr>
            <a:r>
              <a:rPr lang="en-US" sz="2800" dirty="0" smtClean="0">
                <a:ea typeface="Verdana" panose="020B0604030504040204" pitchFamily="34" charset="0"/>
                <a:cs typeface="Verdana" panose="020B0604030504040204" pitchFamily="34" charset="0"/>
              </a:rPr>
              <a:t>Change </a:t>
            </a:r>
            <a:r>
              <a:rPr lang="en-US" sz="2800" dirty="0">
                <a:ea typeface="Verdana" panose="020B0604030504040204" pitchFamily="34" charset="0"/>
                <a:cs typeface="Verdana" panose="020B0604030504040204" pitchFamily="34" charset="0"/>
              </a:rPr>
              <a:t>program goals</a:t>
            </a:r>
          </a:p>
          <a:p>
            <a:pPr marL="457200" indent="-457200">
              <a:buFont typeface="Wingdings" panose="05000000000000000000" pitchFamily="2" charset="2"/>
              <a:buChar char="q"/>
            </a:pPr>
            <a:r>
              <a:rPr lang="en-US" sz="2800" dirty="0" smtClean="0">
                <a:ea typeface="Verdana" panose="020B0604030504040204" pitchFamily="34" charset="0"/>
                <a:cs typeface="Verdana" panose="020B0604030504040204" pitchFamily="34" charset="0"/>
              </a:rPr>
              <a:t>Separate </a:t>
            </a:r>
            <a:r>
              <a:rPr lang="en-US" sz="2800" dirty="0">
                <a:ea typeface="Verdana" panose="020B0604030504040204" pitchFamily="34" charset="0"/>
                <a:cs typeface="Verdana" panose="020B0604030504040204" pitchFamily="34" charset="0"/>
              </a:rPr>
              <a:t>into </a:t>
            </a:r>
            <a:r>
              <a:rPr lang="en-US" sz="2800" dirty="0" err="1">
                <a:ea typeface="Verdana" panose="020B0604030504040204" pitchFamily="34" charset="0"/>
                <a:cs typeface="Verdana" panose="020B0604030504040204" pitchFamily="34" charset="0"/>
              </a:rPr>
              <a:t>subActivities</a:t>
            </a:r>
            <a:endParaRPr lang="en-US" sz="2800" dirty="0">
              <a:ea typeface="Verdana" panose="020B0604030504040204" pitchFamily="34" charset="0"/>
              <a:cs typeface="Verdana" panose="020B0604030504040204" pitchFamily="34" charset="0"/>
            </a:endParaRPr>
          </a:p>
          <a:p>
            <a:pPr marL="457200" indent="-457200">
              <a:buFont typeface="Wingdings" panose="05000000000000000000" pitchFamily="2" charset="2"/>
              <a:buChar char="q"/>
            </a:pPr>
            <a:r>
              <a:rPr lang="en-US" sz="2800" dirty="0" smtClean="0">
                <a:ea typeface="Verdana" panose="020B0604030504040204" pitchFamily="34" charset="0"/>
                <a:cs typeface="Verdana" panose="020B0604030504040204" pitchFamily="34" charset="0"/>
              </a:rPr>
              <a:t>Lose </a:t>
            </a:r>
            <a:r>
              <a:rPr lang="en-US" sz="2800" dirty="0">
                <a:ea typeface="Verdana" panose="020B0604030504040204" pitchFamily="34" charset="0"/>
                <a:cs typeface="Verdana" panose="020B0604030504040204" pitchFamily="34" charset="0"/>
              </a:rPr>
              <a:t>interest in </a:t>
            </a:r>
            <a:r>
              <a:rPr lang="en-US" sz="2800" dirty="0" smtClean="0">
                <a:ea typeface="Verdana" panose="020B0604030504040204" pitchFamily="34" charset="0"/>
                <a:cs typeface="Verdana" panose="020B0604030504040204" pitchFamily="34" charset="0"/>
              </a:rPr>
              <a:t>DX</a:t>
            </a:r>
          </a:p>
          <a:p>
            <a:pPr marL="457200" indent="-457200">
              <a:buFont typeface="Wingdings" panose="05000000000000000000" pitchFamily="2" charset="2"/>
              <a:buChar char="q"/>
            </a:pPr>
            <a:r>
              <a:rPr lang="en-US" sz="2800" dirty="0">
                <a:ea typeface="Verdana" panose="020B0604030504040204" pitchFamily="34" charset="0"/>
                <a:cs typeface="Verdana" panose="020B0604030504040204" pitchFamily="34" charset="0"/>
              </a:rPr>
              <a:t>Introduce a new </a:t>
            </a:r>
            <a:r>
              <a:rPr lang="en-US" sz="2800" dirty="0" smtClean="0">
                <a:ea typeface="Verdana" panose="020B0604030504040204" pitchFamily="34" charset="0"/>
                <a:cs typeface="Verdana" panose="020B0604030504040204" pitchFamily="34" charset="0"/>
              </a:rPr>
              <a:t>paradigm</a:t>
            </a:r>
            <a:endParaRPr lang="en-US" sz="2800" dirty="0">
              <a:ea typeface="Verdana" panose="020B0604030504040204" pitchFamily="34" charset="0"/>
              <a:cs typeface="Verdana" panose="020B0604030504040204" pitchFamily="34" charset="0"/>
            </a:endParaRPr>
          </a:p>
        </p:txBody>
      </p:sp>
      <p:sp>
        <p:nvSpPr>
          <p:cNvPr id="5" name="TextBox 4"/>
          <p:cNvSpPr txBox="1"/>
          <p:nvPr/>
        </p:nvSpPr>
        <p:spPr>
          <a:xfrm>
            <a:off x="1962102" y="4564559"/>
            <a:ext cx="628698" cy="769441"/>
          </a:xfrm>
          <a:prstGeom prst="rect">
            <a:avLst/>
          </a:prstGeom>
          <a:noFill/>
        </p:spPr>
        <p:txBody>
          <a:bodyPr wrap="none" rtlCol="0">
            <a:spAutoFit/>
          </a:bodyPr>
          <a:lstStyle/>
          <a:p>
            <a:r>
              <a:rPr lang="en-US" sz="4400" dirty="0" smtClean="0">
                <a:solidFill>
                  <a:srgbClr val="FF0000"/>
                </a:solidFill>
                <a:latin typeface="Wingdings" panose="05000000000000000000" pitchFamily="2" charset="2"/>
              </a:rPr>
              <a:t>ü</a:t>
            </a:r>
            <a:endParaRPr lang="en-US" sz="4400" dirty="0">
              <a:solidFill>
                <a:srgbClr val="FF0000"/>
              </a:solidFill>
              <a:latin typeface="Wingdings" panose="05000000000000000000" pitchFamily="2" charset="2"/>
            </a:endParaRPr>
          </a:p>
        </p:txBody>
      </p:sp>
    </p:spTree>
    <p:extLst>
      <p:ext uri="{BB962C8B-B14F-4D97-AF65-F5344CB8AC3E}">
        <p14:creationId xmlns:p14="http://schemas.microsoft.com/office/powerpoint/2010/main" val="2668378152"/>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2975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6660</TotalTime>
  <Words>1749</Words>
  <Application>Microsoft Office PowerPoint</Application>
  <PresentationFormat>On-screen Show (4:3)</PresentationFormat>
  <Paragraphs>682</Paragraphs>
  <Slides>89</Slides>
  <Notes>16</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Office Theme</vt:lpstr>
      <vt:lpstr>PowerPoint Presentation</vt:lpstr>
      <vt:lpstr>DX IS STILL A 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0    1915-1995 DX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PART IN THE FUTURE OF DX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Schmieder</dc:creator>
  <cp:lastModifiedBy>Schmieder</cp:lastModifiedBy>
  <cp:revision>315</cp:revision>
  <cp:lastPrinted>2017-04-20T02:55:50Z</cp:lastPrinted>
  <dcterms:created xsi:type="dcterms:W3CDTF">2017-02-17T21:13:48Z</dcterms:created>
  <dcterms:modified xsi:type="dcterms:W3CDTF">2017-07-08T14:01:27Z</dcterms:modified>
</cp:coreProperties>
</file>